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80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88" r:id="rId11"/>
    <p:sldId id="289" r:id="rId12"/>
    <p:sldId id="290" r:id="rId13"/>
    <p:sldId id="282" r:id="rId14"/>
    <p:sldId id="293" r:id="rId15"/>
    <p:sldId id="283" r:id="rId16"/>
    <p:sldId id="292" r:id="rId17"/>
    <p:sldId id="284" r:id="rId18"/>
    <p:sldId id="291" r:id="rId19"/>
    <p:sldId id="285" r:id="rId20"/>
    <p:sldId id="286" r:id="rId21"/>
    <p:sldId id="287" r:id="rId22"/>
    <p:sldId id="294" r:id="rId23"/>
    <p:sldId id="29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534"/>
    <a:srgbClr val="E7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46120-F386-6858-B49C-1010ED2A1BB9}" v="4" dt="2023-10-16T20:35:41.620"/>
    <p1510:client id="{D7CF16C2-E11E-4DDE-96F5-FFEFDFCECBC7}" v="12" dt="2023-10-10T18:53:47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 varScale="1">
        <p:scale>
          <a:sx n="110" d="100"/>
          <a:sy n="110" d="100"/>
        </p:scale>
        <p:origin x="51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45121-070A-4BDF-864D-51F08066304C}" type="datetimeFigureOut">
              <a:t>17/10/2023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6F6E7-6EC2-4CFC-B012-216E1EB235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7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0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Calibri"/>
              <a:cs typeface="Calibri"/>
            </a:endParaRP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1944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056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PT" dirty="0">
              <a:cs typeface="Calibri"/>
            </a:endParaRPr>
          </a:p>
          <a:p>
            <a:pPr algn="just"/>
            <a:endParaRPr lang="pt-PT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16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Calibri"/>
              <a:cs typeface="Calibri"/>
            </a:endParaRP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5188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Calibri"/>
              <a:cs typeface="Calibri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4217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Calibri"/>
              <a:cs typeface="Calibri"/>
            </a:endParaRP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4935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Calibri"/>
              <a:cs typeface="Calibri"/>
            </a:endParaRP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22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F6E7-6EC2-4CFC-B012-216E1EB23560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31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CBFB5-3CA4-3F3D-E111-BC7494152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8DDC9C-904A-4AE0-5570-0928FB8F9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EBE6325-0862-E16B-F7CE-B8BF0C8C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1E1D-DF70-4122-A0A4-39EB7353184D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6D52AF5-AF5E-F301-108E-A000F998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B0F083C-675C-CBF6-5D6F-304EE4AB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36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2DA9A-4708-3B53-BC2A-E7163FFF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239DD5B-6F7C-4201-C875-700EDFB1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1D3B1D1-A093-A718-CF25-9297AA12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C1C5-1237-4AFC-8B29-01718A1F88B9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E583B35-A4D3-F74B-711C-CF51FB79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C420633-26B9-6D1D-B780-7F9B7CF3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6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701E1B-B460-6654-38CD-C1B716F0C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359B73F-5515-E9A8-49BD-157073DE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A6148D-63C8-4167-ACBB-649FC0989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CA46-8339-4076-8AD9-8B2E5A3D3D19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5EA52E9-E043-DF8B-EF7E-A5AA7A12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2249054-518B-249B-E31F-2A02209A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101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96BBD-8EF6-AA0E-E715-584A6E26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52AC876-7885-3023-AB1B-82F990F7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7DF506-ADDC-B5F7-BE88-076F4D21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2907-70C8-41AB-BE92-17E1B05AF32F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CC46F1E-79AB-4110-F895-994D1DC6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63A4B6F-598E-5EB9-6F23-5A93650D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0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4E473-00FB-5B9E-0716-3000CA99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DC3376B-E38B-C0E4-5314-8144E4610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F70CF87-753E-7C46-441B-D4092DB0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AB87-0797-4095-A81B-18AB20926176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096F525-5798-4000-3BBD-BA8CE29E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AAD2BC-A316-CF97-90D7-320829D7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099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CD0AB-470A-3479-F06E-8412967D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8F08A78-1976-959A-FB50-CCCB12E82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B2E8B9C-F1D1-9A84-3923-ED7574C2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F3C424C-97B9-37F3-6C7A-13669F34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D570-26D3-4365-BE0A-C4A4E964BC18}" type="datetime1">
              <a:rPr lang="pt-PT" smtClean="0"/>
              <a:t>17/10/2023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ED89420-8BAD-E8B6-7178-7A152CEA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9AD783D-2FD2-6E21-FBA9-3374B2B0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48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2E8D6-F2F6-6BA3-FA41-9288EEA4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6C02CF5-0E35-DA75-9BDA-515B151A7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721A26E-C591-9FC8-746F-3B66845B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BCC2A82-4E99-6C4B-380D-AC2B2EDB0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2D77A32-6434-35CD-E6C2-1DD45B4D8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CD8BB46-050D-ED03-0B1B-99FDAE31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5BFD-E829-42F0-B0DF-18BCB3609013}" type="datetime1">
              <a:rPr lang="pt-PT" smtClean="0"/>
              <a:t>17/10/2023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A80468E-41E5-A835-E392-551F7253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C26F3AE-BA61-97D2-5D6B-3564E14F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585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E4952-EDE1-2719-4769-C4BB3260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5AD62C3-A4A2-0FDE-EE5B-37715D00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5426-3035-44A6-BF5A-839A9D739F43}" type="datetime1">
              <a:rPr lang="pt-PT" smtClean="0"/>
              <a:t>17/10/2023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72FB75C-6DA0-70B1-D965-50B927B8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95A0A0A-EF80-A3B3-892D-5CE5F8F3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79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B372802-C160-6F6B-0E5F-0C8E4B78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1287-E72F-4D15-9B5C-39E42930D266}" type="datetime1">
              <a:rPr lang="pt-PT" smtClean="0"/>
              <a:t>17/10/2023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7CADB5E-98B0-D7D3-383A-6F4D7306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7348D00-0EBA-CE62-5CC4-76867FD5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334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22878-A15A-7327-9BE2-3109DCE6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046DA44-4373-C46F-52B7-E9E975C0F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E8214C1-838E-6484-3D85-CA1AC3CD3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A7A87C9-26D4-1235-5F8F-194A7428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839B-5B6D-49D0-98A8-87D2CC2DB53F}" type="datetime1">
              <a:rPr lang="pt-PT" smtClean="0"/>
              <a:t>17/10/2023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199DE9E-FC4A-BA68-61DE-061425C3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5DB3BB1-2581-A801-D5BA-9C6ED8C3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300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3B5EA-E810-1B6F-224B-DB74CD42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AE6EB90-12C4-855C-C663-64A814B2C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C267C56-A7EC-17A8-00BD-A0E1EB6B6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38F32EA-9568-C0CD-C1C5-33E326E0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F746-D1D9-499B-9118-8D3B0A32E257}" type="datetime1">
              <a:rPr lang="pt-PT" smtClean="0"/>
              <a:t>17/10/2023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2BD1C54-DD46-A3C8-DFA8-10C44799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85537F5-D613-7193-0D81-7CB199C6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11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0538D52-57C8-CFE3-8E5F-29A2F294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D4668E-6F10-69B5-4B96-9A4422045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3DEE9D1-9549-A76B-BB8B-C14C621C0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B031-FCCF-4B2E-835A-8419BF5BF975}" type="datetime1">
              <a:rPr lang="pt-PT" smtClean="0"/>
              <a:t>17/10/2023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321E20-3B4B-9156-0D13-608C31D32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641BD67-B820-C1ED-CCE6-AD4E5DA2C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58C4-80A4-430C-B28E-8F743836ABF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651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5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SEG - Instituto Superior de Economia e Gestão - ISEG">
            <a:extLst>
              <a:ext uri="{FF2B5EF4-FFF2-40B4-BE49-F238E27FC236}">
                <a16:creationId xmlns:a16="http://schemas.microsoft.com/office/drawing/2014/main" id="{5CB2CE44-240F-726A-A256-14420B02C1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9" t="15095" r="16880" b="14434"/>
          <a:stretch/>
        </p:blipFill>
        <p:spPr bwMode="auto">
          <a:xfrm>
            <a:off x="7277100" y="1"/>
            <a:ext cx="4914900" cy="353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9C16A7-90D6-2646-BE52-A1AE12658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545837"/>
            <a:ext cx="6534150" cy="2401671"/>
          </a:xfrm>
          <a:noFill/>
        </p:spPr>
        <p:txBody>
          <a:bodyPr>
            <a:noAutofit/>
          </a:bodyPr>
          <a:lstStyle/>
          <a:p>
            <a:pPr algn="l"/>
            <a:r>
              <a:rPr lang="pt-PT" sz="4000" b="1">
                <a:solidFill>
                  <a:srgbClr val="FFFFFF"/>
                </a:solidFill>
              </a:rPr>
              <a:t>“</a:t>
            </a:r>
            <a:r>
              <a:rPr lang="pt-PT" sz="4000" b="1" err="1">
                <a:solidFill>
                  <a:srgbClr val="FFFFFF"/>
                </a:solidFill>
              </a:rPr>
              <a:t>The</a:t>
            </a:r>
            <a:r>
              <a:rPr lang="pt-PT" sz="4000" b="1">
                <a:solidFill>
                  <a:srgbClr val="FFFFFF"/>
                </a:solidFill>
              </a:rPr>
              <a:t> Use </a:t>
            </a:r>
            <a:r>
              <a:rPr lang="pt-PT" sz="4000" b="1" err="1">
                <a:solidFill>
                  <a:srgbClr val="FFFFFF"/>
                </a:solidFill>
              </a:rPr>
              <a:t>of</a:t>
            </a:r>
            <a:r>
              <a:rPr lang="pt-PT" sz="4000" b="1">
                <a:solidFill>
                  <a:srgbClr val="FFFFFF"/>
                </a:solidFill>
              </a:rPr>
              <a:t> </a:t>
            </a:r>
            <a:r>
              <a:rPr lang="pt-PT" sz="4000" b="1" err="1">
                <a:solidFill>
                  <a:srgbClr val="FFFFFF"/>
                </a:solidFill>
              </a:rPr>
              <a:t>Paradigms</a:t>
            </a:r>
            <a:r>
              <a:rPr lang="pt-PT" sz="4000" b="1">
                <a:solidFill>
                  <a:srgbClr val="FFFFFF"/>
                </a:solidFill>
              </a:rPr>
              <a:t> in</a:t>
            </a:r>
            <a:r>
              <a:rPr lang="pt-PT" b="1">
                <a:solidFill>
                  <a:srgbClr val="FFFFFF"/>
                </a:solidFill>
              </a:rPr>
              <a:t> </a:t>
            </a:r>
            <a:r>
              <a:rPr lang="pt-PT" sz="4000" b="1" err="1">
                <a:solidFill>
                  <a:srgbClr val="FFFFFF"/>
                </a:solidFill>
              </a:rPr>
              <a:t>Information</a:t>
            </a:r>
            <a:r>
              <a:rPr lang="pt-PT" sz="4000" b="1">
                <a:solidFill>
                  <a:srgbClr val="FFFFFF"/>
                </a:solidFill>
              </a:rPr>
              <a:t> Research”</a:t>
            </a:r>
            <a:br>
              <a:rPr lang="pt-PT" sz="4000" dirty="0"/>
            </a:br>
            <a:r>
              <a:rPr lang="pt-PT" sz="3200" err="1">
                <a:solidFill>
                  <a:srgbClr val="FFFFFF"/>
                </a:solidFill>
              </a:rPr>
              <a:t>Philip</a:t>
            </a:r>
            <a:r>
              <a:rPr lang="pt-PT" sz="3200">
                <a:solidFill>
                  <a:srgbClr val="FFFFFF"/>
                </a:solidFill>
              </a:rPr>
              <a:t> </a:t>
            </a:r>
            <a:r>
              <a:rPr lang="pt-PT" sz="3200" err="1">
                <a:solidFill>
                  <a:srgbClr val="FFFFFF"/>
                </a:solidFill>
              </a:rPr>
              <a:t>Kwaku</a:t>
            </a:r>
            <a:r>
              <a:rPr lang="pt-PT" sz="3200">
                <a:solidFill>
                  <a:srgbClr val="FFFFFF"/>
                </a:solidFill>
              </a:rPr>
              <a:t> </a:t>
            </a:r>
            <a:r>
              <a:rPr lang="pt-PT" sz="3200" err="1">
                <a:solidFill>
                  <a:srgbClr val="FFFFFF"/>
                </a:solidFill>
              </a:rPr>
              <a:t>Kankam</a:t>
            </a:r>
            <a:r>
              <a:rPr lang="pt-PT" sz="3200">
                <a:solidFill>
                  <a:srgbClr val="FFFFFF"/>
                </a:solidFill>
              </a:rPr>
              <a:t> (2019)</a:t>
            </a:r>
            <a:br>
              <a:rPr lang="en-US"/>
            </a:br>
            <a:br>
              <a:rPr lang="pt-PT" sz="4000"/>
            </a:br>
            <a:r>
              <a:rPr lang="pt-PT" sz="4000">
                <a:solidFill>
                  <a:srgbClr val="FFFFFF"/>
                </a:solidFill>
              </a:rPr>
              <a:t>-apresentação e discussão-</a:t>
            </a:r>
            <a:endParaRPr lang="pt-PT" sz="4000" b="1">
              <a:solidFill>
                <a:srgbClr val="FFFFFF"/>
              </a:solidFill>
              <a:latin typeface="Segoe UI Light"/>
              <a:ea typeface="Calibri"/>
              <a:cs typeface="Segoe UI Ligh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94C0A0B-C070-D7D5-5AA8-F5189431099D}"/>
              </a:ext>
            </a:extLst>
          </p:cNvPr>
          <p:cNvSpPr txBox="1">
            <a:spLocks/>
          </p:cNvSpPr>
          <p:nvPr/>
        </p:nvSpPr>
        <p:spPr>
          <a:xfrm>
            <a:off x="351545" y="5105400"/>
            <a:ext cx="6153150" cy="1642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Universidade de Lisboa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I.S.E.G.-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Lisbon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School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of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Economics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&amp; Management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Programa de Doutoramento em Gestão 2023-2024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U.C. Metodologias de Investigação</a:t>
            </a:r>
          </a:p>
          <a:p>
            <a:pPr algn="l"/>
            <a:endParaRPr lang="pt-PT" sz="20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Docente: Professora Doutora Carla Curado</a:t>
            </a:r>
          </a:p>
          <a:p>
            <a:pPr algn="l"/>
            <a:r>
              <a:rPr lang="pt-PT" sz="2000" dirty="0">
                <a:solidFill>
                  <a:schemeClr val="bg1"/>
                </a:solidFill>
                <a:latin typeface="Segoe UI Light"/>
                <a:cs typeface="Segoe UI Light"/>
              </a:rPr>
              <a:t>Alunos: Leonor </a:t>
            </a:r>
            <a:r>
              <a:rPr lang="pt-PT" sz="2000" dirty="0" err="1">
                <a:solidFill>
                  <a:schemeClr val="bg1"/>
                </a:solidFill>
                <a:latin typeface="Segoe UI Light"/>
                <a:cs typeface="Segoe UI Light"/>
              </a:rPr>
              <a:t>Soczka</a:t>
            </a:r>
            <a:r>
              <a:rPr lang="pt-PT" sz="2000" dirty="0">
                <a:solidFill>
                  <a:schemeClr val="bg1"/>
                </a:solidFill>
                <a:latin typeface="Segoe UI Light"/>
                <a:cs typeface="Segoe UI Light"/>
              </a:rPr>
              <a:t> | Tomás Neves de Almeida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F56809-1DD3-E3EC-5077-1E062B068608}"/>
              </a:ext>
            </a:extLst>
          </p:cNvPr>
          <p:cNvSpPr txBox="1"/>
          <p:nvPr/>
        </p:nvSpPr>
        <p:spPr>
          <a:xfrm>
            <a:off x="10170459" y="6405282"/>
            <a:ext cx="186914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2000">
                <a:solidFill>
                  <a:srgbClr val="FFFFFF"/>
                </a:solidFill>
                <a:latin typeface="Segoe UI Light"/>
              </a:rPr>
              <a:t>Outubro 2023</a:t>
            </a:r>
            <a:endParaRPr lang="pt-PT" sz="200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6477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36625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t-PT" b="1" dirty="0">
              <a:solidFill>
                <a:srgbClr val="E73133"/>
              </a:solidFill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//O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paper</a:t>
            </a:r>
            <a:r>
              <a:rPr lang="pt-PT" dirty="0">
                <a:latin typeface="Segoe UI Light"/>
                <a:ea typeface="Calibri"/>
                <a:cs typeface="Segoe UI Light"/>
              </a:rPr>
              <a:t> em análise tem como objetivo investigar como é que os paradigmas podem ser aplicados ao campo de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Information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 Research.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//Foram escolhidos 4 paradigmas: pragmatismo, positivismo, 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interpretativismo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 e pós-positivismo, pois são os mais utilizados (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Candy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, 1989; 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Tashakori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 &amp; 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Teddlie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, 2003).</a:t>
            </a:r>
          </a:p>
          <a:p>
            <a:pPr algn="just"/>
            <a:endParaRPr lang="pt-PT" dirty="0">
              <a:solidFill>
                <a:srgbClr val="000000"/>
              </a:solidFill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//São analisadas as bases epistemológicas e metodológicas de cada um dos paradigmas.</a:t>
            </a:r>
            <a:endParaRPr lang="pt-PT" dirty="0"/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//Alguns estudos existentes, como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Ellis</a:t>
            </a:r>
            <a:r>
              <a:rPr lang="pt-PT" dirty="0">
                <a:latin typeface="Segoe UI Light"/>
                <a:ea typeface="Calibri"/>
                <a:cs typeface="Segoe UI Light"/>
              </a:rPr>
              <a:t> (1992), analisam o tema dos paradigmas, mas sem especificar nem enumerar os seus diferentes tipos.</a:t>
            </a:r>
            <a:endParaRPr lang="pt-PT" dirty="0">
              <a:ea typeface="Calibri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10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Metodologia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BFBF02A-A929-1602-44AE-F582885AAFE1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894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Pragmatismo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: paradigma de investigação que se baseia na utilização da abordagem que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melhor funcionar</a:t>
            </a:r>
            <a:r>
              <a:rPr lang="pt-PT" dirty="0">
                <a:latin typeface="Segoe UI Light"/>
                <a:ea typeface="Calibri"/>
                <a:cs typeface="Segoe UI Light"/>
              </a:rPr>
              <a:t>, sem grande enfâse e preocupação com a metodologia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Teddlie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Tashakkori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2009). O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foco é a questão de investigação</a:t>
            </a:r>
            <a:r>
              <a:rPr lang="pt-PT" dirty="0">
                <a:latin typeface="Segoe UI Light"/>
                <a:ea typeface="Calibri"/>
                <a:cs typeface="Segoe UI Light"/>
              </a:rPr>
              <a:t>, pelo que devem ser utilizados todos os métodos à disposição que permitam endereçá-la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Creswell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2009).</a:t>
            </a:r>
            <a:endParaRPr lang="en-US" dirty="0">
              <a:latin typeface="Segoe UI Light"/>
              <a:ea typeface="Calibri"/>
              <a:cs typeface="Segoe UI Light"/>
            </a:endParaRP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11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Pragmatismo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EE8674D-8DDF-3EF9-6BF4-BAE57AF7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57805"/>
              </p:ext>
            </p:extLst>
          </p:nvPr>
        </p:nvGraphicFramePr>
        <p:xfrm>
          <a:off x="1635616" y="3462471"/>
          <a:ext cx="891521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03">
                  <a:extLst>
                    <a:ext uri="{9D8B030D-6E8A-4147-A177-3AD203B41FA5}">
                      <a16:colId xmlns:a16="http://schemas.microsoft.com/office/drawing/2014/main" val="1481279360"/>
                    </a:ext>
                  </a:extLst>
                </a:gridCol>
                <a:gridCol w="2924735">
                  <a:extLst>
                    <a:ext uri="{9D8B030D-6E8A-4147-A177-3AD203B41FA5}">
                      <a16:colId xmlns:a16="http://schemas.microsoft.com/office/drawing/2014/main" val="2194502412"/>
                    </a:ext>
                  </a:extLst>
                </a:gridCol>
                <a:gridCol w="1818645">
                  <a:extLst>
                    <a:ext uri="{9D8B030D-6E8A-4147-A177-3AD203B41FA5}">
                      <a16:colId xmlns:a16="http://schemas.microsoft.com/office/drawing/2014/main" val="2323410551"/>
                    </a:ext>
                  </a:extLst>
                </a:gridCol>
                <a:gridCol w="1943030">
                  <a:extLst>
                    <a:ext uri="{9D8B030D-6E8A-4147-A177-3AD203B41FA5}">
                      <a16:colId xmlns:a16="http://schemas.microsoft.com/office/drawing/2014/main" val="2668267798"/>
                    </a:ext>
                  </a:extLst>
                </a:gridCol>
              </a:tblGrid>
              <a:tr h="270467"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Ontologia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/>
                          <a:cs typeface="Segoe UI Light"/>
                        </a:rPr>
                        <a:t>Epistemologia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Axiologia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Segoe UI Light"/>
                          <a:cs typeface="Segoe UI Light"/>
                        </a:rPr>
                        <a:t>Tipos de Métodos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52722"/>
                  </a:ext>
                </a:extLst>
              </a:tr>
              <a:tr h="663140">
                <a:tc>
                  <a:txBody>
                    <a:bodyPr/>
                    <a:lstStyle/>
                    <a:p>
                      <a:pPr algn="l"/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A realidade é externa ao indivíduo, é o produto de experiências e observações.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 conhecimento pode ser contextual ou generalizável, dependendo do caso. As teorias verdadeiras são as que permitem ao investigador avançar. 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Os valores do investigador influenciam o processo de investigação.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Métodos qualitativos ou quantitativos. Não há abordagens superiores. Foco nos outputs e nas soluções.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47117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DC29A2F-255E-E591-F780-9E760196B9C5}"/>
              </a:ext>
            </a:extLst>
          </p:cNvPr>
          <p:cNvSpPr txBox="1"/>
          <p:nvPr/>
        </p:nvSpPr>
        <p:spPr>
          <a:xfrm>
            <a:off x="7932541" y="5390080"/>
            <a:ext cx="5049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Fonte: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Baseado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Kankam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(2019) </a:t>
            </a:r>
            <a:endParaRPr lang="pt-PT" sz="1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C64346C-5F8D-89DA-A585-EC1190432CDB}"/>
              </a:ext>
            </a:extLst>
          </p:cNvPr>
          <p:cNvSpPr txBox="1"/>
          <p:nvPr/>
        </p:nvSpPr>
        <p:spPr>
          <a:xfrm>
            <a:off x="5113467" y="3151043"/>
            <a:ext cx="19595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Tabela</a:t>
            </a:r>
            <a:r>
              <a:rPr lang="en-US" sz="1400">
                <a:latin typeface="Segoe UI Light" panose="020B0502040204020203" pitchFamily="34" charset="0"/>
                <a:cs typeface="Segoe UI Light" panose="020B0502040204020203" pitchFamily="34" charset="0"/>
              </a:rPr>
              <a:t> II: </a:t>
            </a:r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Pragmatismo</a:t>
            </a:r>
            <a:endParaRPr lang="pt-PT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012846-607B-F031-5DCA-3A795CB47AA7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23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12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Pragmatismo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3">
            <a:extLst>
              <a:ext uri="{FF2B5EF4-FFF2-40B4-BE49-F238E27FC236}">
                <a16:creationId xmlns:a16="http://schemas.microsoft.com/office/drawing/2014/main" id="{25A41F5A-6081-0D3E-FC4C-C94A7567722F}"/>
              </a:ext>
            </a:extLst>
          </p:cNvPr>
          <p:cNvSpPr txBox="1"/>
          <p:nvPr/>
        </p:nvSpPr>
        <p:spPr>
          <a:xfrm>
            <a:off x="838199" y="1591509"/>
            <a:ext cx="9994487" cy="430887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Aplicação do Pragmatismo </a:t>
            </a:r>
            <a:r>
              <a:rPr lang="pt-PT" sz="2000" b="1" dirty="0">
                <a:solidFill>
                  <a:srgbClr val="FF0000"/>
                </a:solidFill>
                <a:latin typeface="Segoe UI Light"/>
                <a:ea typeface="+mn-lt"/>
                <a:cs typeface="Segoe UI Light"/>
              </a:rPr>
              <a:t>em </a:t>
            </a:r>
            <a:r>
              <a:rPr lang="pt-PT" sz="2000" b="1" i="1" dirty="0" err="1">
                <a:solidFill>
                  <a:srgbClr val="FF0000"/>
                </a:solidFill>
                <a:latin typeface="Segoe UI Light"/>
                <a:ea typeface="+mn-lt"/>
                <a:cs typeface="Segoe UI Light"/>
              </a:rPr>
              <a:t>Information</a:t>
            </a:r>
            <a:r>
              <a:rPr lang="pt-PT" sz="2000" b="1" i="1" dirty="0">
                <a:solidFill>
                  <a:srgbClr val="FF0000"/>
                </a:solidFill>
                <a:latin typeface="Segoe UI Light"/>
                <a:ea typeface="+mn-lt"/>
                <a:cs typeface="Segoe UI Light"/>
              </a:rPr>
              <a:t> Research:</a:t>
            </a:r>
          </a:p>
          <a:p>
            <a:pPr algn="just"/>
            <a:endParaRPr lang="pt-PT" sz="2000" b="1" dirty="0">
              <a:solidFill>
                <a:srgbClr val="FF0000"/>
              </a:solidFill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//Pode não fornecer os resultados de um estudo como descrições precisas da realidade, mas antes como conexões entre ações e </a:t>
            </a:r>
            <a:r>
              <a:rPr lang="pt-PT" dirty="0">
                <a:latin typeface="Segoe UI Light"/>
                <a:ea typeface="Calibri"/>
                <a:cs typeface="Segoe UI Light"/>
              </a:rPr>
              <a:t>consequências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Badley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2003).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//O investigador deve ter presente o facto de o pragmatismo não estar fixo a nenhuma filosofia ou sistema da realidade permitindo focar-se no "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what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" e no "</a:t>
            </a:r>
            <a:r>
              <a:rPr lang="pt-PT" dirty="0" err="1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how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" do problema de investigação </a:t>
            </a:r>
            <a:r>
              <a:rPr lang="pt-PT" dirty="0">
                <a:latin typeface="Segoe UI Light"/>
                <a:ea typeface="Calibri"/>
                <a:cs typeface="Segoe UI Light"/>
              </a:rPr>
              <a:t>(</a:t>
            </a:r>
            <a:r>
              <a:rPr lang="en-US" dirty="0">
                <a:latin typeface="Segoe UI Light"/>
                <a:ea typeface="Calibri"/>
                <a:cs typeface="Segoe UI Light"/>
              </a:rPr>
              <a:t>Creswell, 2003a, 2003b</a:t>
            </a:r>
            <a:r>
              <a:rPr lang="pt-PT" dirty="0">
                <a:latin typeface="Segoe UI Light"/>
                <a:ea typeface="Calibri"/>
                <a:cs typeface="Segoe UI Light"/>
              </a:rPr>
              <a:t>).</a:t>
            </a:r>
          </a:p>
          <a:p>
            <a:pPr algn="just"/>
            <a:endParaRPr lang="pt-PT" dirty="0">
              <a:solidFill>
                <a:schemeClr val="accent4"/>
              </a:solidFill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//Ao focar-se em aplicar o que funcionar melhor dentro de cada situação, fica aquém dos princípios básicos da Investigação com recurso a métodos mistos (</a:t>
            </a:r>
            <a:r>
              <a:rPr lang="pt-PT" sz="1800" b="0" i="0" u="none" strike="noStrike" baseline="0" dirty="0" err="1">
                <a:latin typeface="Segoe UI Light"/>
                <a:cs typeface="Segoe UI Light"/>
              </a:rPr>
              <a:t>Ngulube</a:t>
            </a:r>
            <a:r>
              <a:rPr lang="pt-PT" sz="1800" b="0" i="0" u="none" strike="noStrike" baseline="0" dirty="0">
                <a:latin typeface="Segoe UI Light"/>
                <a:cs typeface="Segoe UI Light"/>
              </a:rPr>
              <a:t>, </a:t>
            </a:r>
            <a:r>
              <a:rPr lang="pt-PT" sz="1800" b="0" i="0" u="none" strike="noStrike" baseline="0" dirty="0" err="1">
                <a:latin typeface="Segoe UI Light"/>
                <a:cs typeface="Segoe UI Light"/>
              </a:rPr>
              <a:t>Mokwatlo</a:t>
            </a:r>
            <a:r>
              <a:rPr lang="pt-PT" sz="1800" b="0" i="0" u="none" strike="noStrike" baseline="0" dirty="0">
                <a:latin typeface="Segoe UI Light"/>
                <a:cs typeface="Segoe UI Light"/>
              </a:rPr>
              <a:t>, &amp; </a:t>
            </a:r>
            <a:r>
              <a:rPr lang="pt-PT" sz="1800" b="0" i="0" u="none" strike="noStrike" baseline="0" dirty="0" err="1">
                <a:latin typeface="Segoe UI Light"/>
                <a:cs typeface="Segoe UI Light"/>
              </a:rPr>
              <a:t>Ndwandwe</a:t>
            </a:r>
            <a:r>
              <a:rPr lang="pt-PT" sz="1800" b="0" i="0" u="none" strike="noStrike" baseline="0" dirty="0">
                <a:latin typeface="Segoe UI Light"/>
                <a:cs typeface="Segoe UI Light"/>
              </a:rPr>
              <a:t>, 2009</a:t>
            </a:r>
            <a:r>
              <a:rPr lang="pt-PT" dirty="0">
                <a:latin typeface="Segoe UI Light"/>
                <a:ea typeface="Calibri"/>
                <a:cs typeface="Segoe UI Light"/>
              </a:rPr>
              <a:t>).</a:t>
            </a:r>
          </a:p>
          <a:p>
            <a:pPr algn="just"/>
            <a:endParaRPr lang="pt-PT" dirty="0">
              <a:solidFill>
                <a:srgbClr val="00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//Como não há certezas de que os padrões de ação que se desenvolvem no passado sejam apropriados para o futuro,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Belshaw</a:t>
            </a:r>
            <a:r>
              <a:rPr lang="pt-PT" dirty="0">
                <a:latin typeface="Segoe UI Light"/>
                <a:ea typeface="Calibri"/>
                <a:cs typeface="Segoe UI Light"/>
              </a:rPr>
              <a:t> (2011)  </a:t>
            </a:r>
            <a:r>
              <a:rPr lang="pt-PT" dirty="0">
                <a:solidFill>
                  <a:srgbClr val="000000"/>
                </a:solidFill>
                <a:latin typeface="Segoe UI Light"/>
                <a:ea typeface="Calibri"/>
                <a:cs typeface="Segoe UI Light"/>
              </a:rPr>
              <a:t>considera que esta filosofia é particularmente adequada ao mundo digital e ao estudo da literacia digital. </a:t>
            </a:r>
            <a:endParaRPr lang="pt-PT" dirty="0">
              <a:solidFill>
                <a:srgbClr val="00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0CB6A-E745-4F66-6698-5CD15DA16410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12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Positivismo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: paradigma que afirma que conhecimento é obtido através de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observação e experiência</a:t>
            </a:r>
            <a:r>
              <a:rPr lang="pt-PT" dirty="0">
                <a:solidFill>
                  <a:srgbClr val="FFC000"/>
                </a:solidFill>
                <a:latin typeface="Segoe UI Light"/>
                <a:ea typeface="Calibri"/>
                <a:cs typeface="Segoe UI Light"/>
              </a:rPr>
              <a:t> </a:t>
            </a:r>
            <a:r>
              <a:rPr lang="pt-PT" dirty="0">
                <a:latin typeface="Segoe UI Light"/>
                <a:ea typeface="Calibri"/>
                <a:cs typeface="Segoe UI Light"/>
              </a:rPr>
              <a:t>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Antwi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Hamza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2015). No início do século vinte, foi reconhecido como a principal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abordagem científica</a:t>
            </a:r>
            <a:r>
              <a:rPr lang="pt-PT" dirty="0">
                <a:solidFill>
                  <a:srgbClr val="FFC000"/>
                </a:solidFill>
                <a:latin typeface="Segoe UI Light"/>
                <a:ea typeface="Calibri"/>
                <a:cs typeface="Segoe UI Light"/>
              </a:rPr>
              <a:t> </a:t>
            </a:r>
            <a:r>
              <a:rPr lang="pt-PT" dirty="0">
                <a:latin typeface="Segoe UI Light"/>
                <a:ea typeface="Calibri"/>
                <a:cs typeface="Segoe UI Light"/>
              </a:rPr>
              <a:t>e técnica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Aliyu</a:t>
            </a:r>
            <a:r>
              <a:rPr lang="pt-PT" dirty="0">
                <a:latin typeface="Segoe UI Light"/>
                <a:ea typeface="Calibri"/>
                <a:cs typeface="Segoe UI Light"/>
              </a:rPr>
              <a:t>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et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 al</a:t>
            </a:r>
            <a:r>
              <a:rPr lang="pt-PT" dirty="0">
                <a:latin typeface="Segoe UI Light"/>
                <a:ea typeface="Calibri"/>
                <a:cs typeface="Segoe UI Light"/>
              </a:rPr>
              <a:t>., 2014).</a:t>
            </a: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13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Positivismo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EE8674D-8DDF-3EF9-6BF4-BAE57AF7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90911"/>
              </p:ext>
            </p:extLst>
          </p:nvPr>
        </p:nvGraphicFramePr>
        <p:xfrm>
          <a:off x="1644580" y="3462471"/>
          <a:ext cx="891521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03">
                  <a:extLst>
                    <a:ext uri="{9D8B030D-6E8A-4147-A177-3AD203B41FA5}">
                      <a16:colId xmlns:a16="http://schemas.microsoft.com/office/drawing/2014/main" val="1481279360"/>
                    </a:ext>
                  </a:extLst>
                </a:gridCol>
                <a:gridCol w="2924735">
                  <a:extLst>
                    <a:ext uri="{9D8B030D-6E8A-4147-A177-3AD203B41FA5}">
                      <a16:colId xmlns:a16="http://schemas.microsoft.com/office/drawing/2014/main" val="2194502412"/>
                    </a:ext>
                  </a:extLst>
                </a:gridCol>
                <a:gridCol w="1837695">
                  <a:extLst>
                    <a:ext uri="{9D8B030D-6E8A-4147-A177-3AD203B41FA5}">
                      <a16:colId xmlns:a16="http://schemas.microsoft.com/office/drawing/2014/main" val="2323410551"/>
                    </a:ext>
                  </a:extLst>
                </a:gridCol>
                <a:gridCol w="1923980">
                  <a:extLst>
                    <a:ext uri="{9D8B030D-6E8A-4147-A177-3AD203B41FA5}">
                      <a16:colId xmlns:a16="http://schemas.microsoft.com/office/drawing/2014/main" val="2668267798"/>
                    </a:ext>
                  </a:extLst>
                </a:gridCol>
              </a:tblGrid>
              <a:tr h="322876">
                <a:tc>
                  <a:txBody>
                    <a:bodyPr/>
                    <a:lstStyle/>
                    <a:p>
                      <a:pPr algn="ctr"/>
                      <a:r>
                        <a:rPr lang="pt-PT" b="1" noProof="0">
                          <a:latin typeface="Segoe UI Light"/>
                          <a:cs typeface="Segoe UI Light"/>
                        </a:rPr>
                        <a:t>Ontologia</a:t>
                      </a:r>
                      <a:endParaRPr lang="pt-PT" b="1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800" b="1" i="0" u="none" strike="noStrike" noProof="0">
                          <a:solidFill>
                            <a:srgbClr val="FFFFFF"/>
                          </a:solidFill>
                          <a:latin typeface="Segoe UI Light"/>
                        </a:rPr>
                        <a:t>Epistemologia</a:t>
                      </a:r>
                      <a:endParaRPr lang="pt-PT" sz="1800" b="1" i="0" u="none" strike="noStrike" noProof="0" dirty="0">
                        <a:solidFill>
                          <a:srgbClr val="FFFFFF"/>
                        </a:solidFill>
                        <a:latin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noProof="0">
                          <a:latin typeface="Segoe UI Light"/>
                          <a:cs typeface="Segoe UI Light"/>
                        </a:rPr>
                        <a:t>Axiologia</a:t>
                      </a:r>
                      <a:endParaRPr lang="pt-PT" b="1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noProof="0">
                          <a:latin typeface="Segoe UI Light"/>
                          <a:cs typeface="Segoe UI Light"/>
                        </a:rPr>
                        <a:t>Tipos de Métodos</a:t>
                      </a:r>
                      <a:endParaRPr lang="pt-PT" b="1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52722"/>
                  </a:ext>
                </a:extLst>
              </a:tr>
              <a:tr h="663140"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A realidade é objetiva, única (universal), externa ao observador.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 conhecimento só é válido se for obtido através de métodos científicos. Foca-se em processos de recolha de dados, observação de irregularidades e dedução de leis.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O investigador mantém uma posição objetiva, pelo que é neutro em termos de valores, que são únicos (universais).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São empregues</a:t>
                      </a:r>
                      <a:endParaRPr lang="pt-PT" noProof="0" dirty="0"/>
                    </a:p>
                    <a:p>
                      <a:pPr lvl="0">
                        <a:buNone/>
                      </a:pPr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métodos quantitativos, geralmente dedutivos.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4711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4447C62-8F5F-2B2B-D16A-9CDC92104E10}"/>
              </a:ext>
            </a:extLst>
          </p:cNvPr>
          <p:cNvSpPr txBox="1"/>
          <p:nvPr/>
        </p:nvSpPr>
        <p:spPr>
          <a:xfrm>
            <a:off x="5113467" y="3151043"/>
            <a:ext cx="19595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Tabela</a:t>
            </a:r>
            <a:r>
              <a:rPr lang="en-US" sz="1400">
                <a:latin typeface="Segoe UI Light" panose="020B0502040204020203" pitchFamily="34" charset="0"/>
                <a:cs typeface="Segoe UI Light" panose="020B0502040204020203" pitchFamily="34" charset="0"/>
              </a:rPr>
              <a:t> III: </a:t>
            </a:r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Positivismo</a:t>
            </a:r>
            <a:endParaRPr lang="pt-PT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8DCA69-285B-CD9B-3E49-B5D37AC95A02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7FA3F4-1A92-F10A-717D-8B364CDF45EA}"/>
              </a:ext>
            </a:extLst>
          </p:cNvPr>
          <p:cNvSpPr txBox="1"/>
          <p:nvPr/>
        </p:nvSpPr>
        <p:spPr>
          <a:xfrm>
            <a:off x="7932541" y="5628205"/>
            <a:ext cx="5049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Fonte: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Baseado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Kankam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(2019) 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25392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14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Positivismo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3">
            <a:extLst>
              <a:ext uri="{FF2B5EF4-FFF2-40B4-BE49-F238E27FC236}">
                <a16:creationId xmlns:a16="http://schemas.microsoft.com/office/drawing/2014/main" id="{25A41F5A-6081-0D3E-FC4C-C94A7567722F}"/>
              </a:ext>
            </a:extLst>
          </p:cNvPr>
          <p:cNvSpPr txBox="1"/>
          <p:nvPr/>
        </p:nvSpPr>
        <p:spPr>
          <a:xfrm>
            <a:off x="838199" y="1591509"/>
            <a:ext cx="9994487" cy="34778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Aplicação do Positivismo em </a:t>
            </a:r>
            <a:r>
              <a:rPr lang="pt-PT" sz="2000" b="1" i="1" dirty="0" err="1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Information</a:t>
            </a:r>
            <a:r>
              <a:rPr lang="pt-PT" sz="2000" b="1" i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 Research:</a:t>
            </a:r>
          </a:p>
          <a:p>
            <a:pPr algn="just"/>
            <a:endParaRPr lang="pt-PT" sz="2000" b="1" i="1" dirty="0">
              <a:solidFill>
                <a:srgbClr val="FF0000"/>
              </a:solidFill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//Adequado para quem pretende testar hipóteses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Shanks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2002).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//Defende que as realidades objetivas são baseadas em variáveis que podem ser medidas e proposições que podem ser provadas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Maykut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Morehouse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2005).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//Muito adequada para investigação com base em dados quantitativos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Kankam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2019). </a:t>
            </a:r>
            <a:endParaRPr lang="pt-PT" dirty="0">
              <a:latin typeface="Segoe UI Light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//Tem sido muito questionado nas décadas mais recentes por se basear na crença de que os factos "são imediatamente observáveis"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Morçöl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2002) e por falhar reconhecer que uma teoria errada pode gerar predições corretas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Hawkesworh</a:t>
            </a:r>
            <a:r>
              <a:rPr lang="pt-PT" dirty="0">
                <a:latin typeface="Segoe UI Light"/>
                <a:ea typeface="Calibri"/>
                <a:cs typeface="Segoe UI Light"/>
              </a:rPr>
              <a:t>, 1992).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7AFF9-4000-430E-5FB0-C5E59B5CF1D3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790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 err="1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Interpretativismo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: paradigma de investigação que defende que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não existe nenhuma verdade absoluta.</a:t>
            </a:r>
            <a:r>
              <a:rPr lang="pt-PT" dirty="0">
                <a:latin typeface="Segoe UI Light"/>
                <a:ea typeface="Calibri"/>
                <a:cs typeface="Segoe UI Light"/>
              </a:rPr>
              <a:t> Cada investigador compreende e interpreta o mundo que o rodeia à sua maneira, pelo que não é possível ser totalmente imparcial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Aliyu</a:t>
            </a:r>
            <a:r>
              <a:rPr lang="pt-PT" dirty="0">
                <a:latin typeface="Segoe UI Light"/>
                <a:ea typeface="Calibri"/>
                <a:cs typeface="Segoe UI Light"/>
              </a:rPr>
              <a:t>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et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 al</a:t>
            </a:r>
            <a:r>
              <a:rPr lang="pt-PT" dirty="0">
                <a:latin typeface="Segoe UI Light"/>
                <a:ea typeface="Calibri"/>
                <a:cs typeface="Segoe UI Light"/>
              </a:rPr>
              <a:t>., 2014). A principal função do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interpretativismo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 no processo de investigação é analisar interações humanas (Cohen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and</a:t>
            </a:r>
            <a:r>
              <a:rPr lang="pt-PT" dirty="0">
                <a:latin typeface="Segoe UI Light"/>
                <a:ea typeface="Calibri"/>
                <a:cs typeface="Segoe UI Light"/>
              </a:rPr>
              <a:t>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Manion</a:t>
            </a:r>
            <a:r>
              <a:rPr lang="pt-PT" dirty="0">
                <a:latin typeface="Segoe UI Light"/>
                <a:ea typeface="Calibri"/>
                <a:cs typeface="Segoe UI Light"/>
              </a:rPr>
              <a:t>, 1994).</a:t>
            </a: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15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</a:t>
            </a:r>
            <a:r>
              <a:rPr lang="pt-PT" sz="4000" err="1">
                <a:latin typeface="Segoe UI Light"/>
                <a:cs typeface="Segoe UI Light"/>
              </a:rPr>
              <a:t>Investigação|</a:t>
            </a:r>
            <a:r>
              <a:rPr lang="pt-PT" sz="3200" err="1">
                <a:latin typeface="Segoe UI Light"/>
                <a:cs typeface="Segoe UI Light"/>
              </a:rPr>
              <a:t>Interpretativismo</a:t>
            </a:r>
            <a:endParaRPr lang="pt-PT" sz="4000" err="1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EE8674D-8DDF-3EF9-6BF4-BAE57AF7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8920"/>
              </p:ext>
            </p:extLst>
          </p:nvPr>
        </p:nvGraphicFramePr>
        <p:xfrm>
          <a:off x="1635615" y="3470751"/>
          <a:ext cx="891521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03">
                  <a:extLst>
                    <a:ext uri="{9D8B030D-6E8A-4147-A177-3AD203B41FA5}">
                      <a16:colId xmlns:a16="http://schemas.microsoft.com/office/drawing/2014/main" val="1481279360"/>
                    </a:ext>
                  </a:extLst>
                </a:gridCol>
                <a:gridCol w="2924735">
                  <a:extLst>
                    <a:ext uri="{9D8B030D-6E8A-4147-A177-3AD203B41FA5}">
                      <a16:colId xmlns:a16="http://schemas.microsoft.com/office/drawing/2014/main" val="2194502412"/>
                    </a:ext>
                  </a:extLst>
                </a:gridCol>
                <a:gridCol w="1828170">
                  <a:extLst>
                    <a:ext uri="{9D8B030D-6E8A-4147-A177-3AD203B41FA5}">
                      <a16:colId xmlns:a16="http://schemas.microsoft.com/office/drawing/2014/main" val="2323410551"/>
                    </a:ext>
                  </a:extLst>
                </a:gridCol>
                <a:gridCol w="1933505">
                  <a:extLst>
                    <a:ext uri="{9D8B030D-6E8A-4147-A177-3AD203B41FA5}">
                      <a16:colId xmlns:a16="http://schemas.microsoft.com/office/drawing/2014/main" val="2668267798"/>
                    </a:ext>
                  </a:extLst>
                </a:gridCol>
              </a:tblGrid>
              <a:tr h="256201"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Ontologia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FFFFFF"/>
                          </a:solidFill>
                          <a:latin typeface="Segoe UI Light"/>
                        </a:rPr>
                        <a:t>Epistemologia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Axiologia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Segoe UI Light"/>
                          <a:cs typeface="Segoe UI Light"/>
                        </a:rPr>
                        <a:t>Tipos de Métodos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52722"/>
                  </a:ext>
                </a:extLst>
              </a:tr>
              <a:tr h="663140"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A realidade é socialmente construída e subjetiva, influenciada pelas experiências passadas.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 conhecimento surge com base nas diferentes perspetivas e experiências dos envolvidos.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 investigador tem os seus valores, que podem ser influenciados pelos participantes do estudo, visto que podem interagir.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São empregues</a:t>
                      </a:r>
                    </a:p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métodos qualitativos, geralmente indutivos.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471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74CA209-09E0-11D5-B526-BE2843A1937B}"/>
              </a:ext>
            </a:extLst>
          </p:cNvPr>
          <p:cNvSpPr txBox="1"/>
          <p:nvPr/>
        </p:nvSpPr>
        <p:spPr>
          <a:xfrm>
            <a:off x="-2935705" y="254534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5F6368"/>
              </a:solidFill>
              <a:latin typeface="arial"/>
              <a:cs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7C1555D-79B1-E472-4B8B-C6AF085CC60E}"/>
              </a:ext>
            </a:extLst>
          </p:cNvPr>
          <p:cNvSpPr txBox="1"/>
          <p:nvPr/>
        </p:nvSpPr>
        <p:spPr>
          <a:xfrm>
            <a:off x="5079465" y="3162974"/>
            <a:ext cx="22207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Tabela</a:t>
            </a:r>
            <a:r>
              <a:rPr lang="en-US" sz="1400">
                <a:latin typeface="Segoe UI Light" panose="020B0502040204020203" pitchFamily="34" charset="0"/>
                <a:cs typeface="Segoe UI Light" panose="020B0502040204020203" pitchFamily="34" charset="0"/>
              </a:rPr>
              <a:t> IV: </a:t>
            </a:r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Interpretativismo</a:t>
            </a:r>
            <a:endParaRPr lang="pt-PT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51B046-A52B-3ED6-0677-4846B404A9E8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03162AF-84A2-31C1-DA98-CFC1F22E8C78}"/>
              </a:ext>
            </a:extLst>
          </p:cNvPr>
          <p:cNvSpPr txBox="1"/>
          <p:nvPr/>
        </p:nvSpPr>
        <p:spPr>
          <a:xfrm>
            <a:off x="7932541" y="5637732"/>
            <a:ext cx="5049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Fonte: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Baseado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Kankam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(2019) 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445195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40010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Aplicação do </a:t>
            </a:r>
            <a:r>
              <a:rPr lang="pt-PT" sz="2000" b="1" dirty="0" err="1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Interpretativismo</a:t>
            </a:r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 em </a:t>
            </a:r>
            <a:r>
              <a:rPr lang="pt-PT" sz="2000" b="1" i="1" dirty="0" err="1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Information</a:t>
            </a:r>
            <a:r>
              <a:rPr lang="pt-PT" sz="2000" b="1" i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 Research</a:t>
            </a:r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:</a:t>
            </a:r>
            <a:r>
              <a:rPr lang="pt-PT" dirty="0">
                <a:latin typeface="Segoe UI Light"/>
                <a:ea typeface="Calibri"/>
                <a:cs typeface="Segoe UI Light"/>
              </a:rPr>
              <a:t>: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//Permite compreender o que as pessoas vêm e sentem (</a:t>
            </a:r>
            <a:r>
              <a:rPr lang="pt-PT" dirty="0" err="1">
                <a:latin typeface="Segoe UI Light"/>
                <a:ea typeface="+mn-lt"/>
                <a:cs typeface="+mn-lt"/>
              </a:rPr>
              <a:t>Daymon</a:t>
            </a:r>
            <a:r>
              <a:rPr lang="pt-PT" dirty="0">
                <a:latin typeface="Segoe UI Light"/>
                <a:ea typeface="+mn-lt"/>
                <a:cs typeface="+mn-lt"/>
              </a:rPr>
              <a:t> &amp; </a:t>
            </a:r>
            <a:r>
              <a:rPr lang="pt-PT" dirty="0" err="1">
                <a:latin typeface="Segoe UI Light"/>
                <a:ea typeface="+mn-lt"/>
                <a:cs typeface="+mn-lt"/>
              </a:rPr>
              <a:t>Holloway</a:t>
            </a:r>
            <a:r>
              <a:rPr lang="pt-PT" dirty="0">
                <a:latin typeface="Segoe UI Light"/>
                <a:ea typeface="+mn-lt"/>
                <a:cs typeface="+mn-lt"/>
              </a:rPr>
              <a:t>, 2011</a:t>
            </a:r>
            <a:r>
              <a:rPr lang="pt-PT" dirty="0">
                <a:latin typeface="Segoe UI Light"/>
                <a:ea typeface="+mn-lt"/>
                <a:cs typeface="Segoe UI Light"/>
              </a:rPr>
              <a:t>).</a:t>
            </a:r>
            <a:endParaRPr lang="pt-PT" dirty="0">
              <a:latin typeface="Segoe UI Light"/>
              <a:ea typeface="+mn-lt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//Foca no participante como forma de compreender a sua realidade social (</a:t>
            </a:r>
            <a:r>
              <a:rPr lang="pt-PT" dirty="0" err="1">
                <a:latin typeface="Segoe UI Light"/>
                <a:ea typeface="+mn-lt"/>
                <a:cs typeface="+mn-lt"/>
              </a:rPr>
              <a:t>Brink</a:t>
            </a:r>
            <a:r>
              <a:rPr lang="pt-PT" dirty="0">
                <a:latin typeface="Segoe UI Light"/>
                <a:ea typeface="+mn-lt"/>
                <a:cs typeface="+mn-lt"/>
              </a:rPr>
              <a:t> </a:t>
            </a:r>
            <a:r>
              <a:rPr lang="pt-PT" i="1" dirty="0" err="1">
                <a:latin typeface="Segoe UI Light"/>
                <a:ea typeface="+mn-lt"/>
                <a:cs typeface="+mn-lt"/>
              </a:rPr>
              <a:t>et</a:t>
            </a:r>
            <a:r>
              <a:rPr lang="pt-PT" i="1" dirty="0">
                <a:latin typeface="Segoe UI Light"/>
                <a:ea typeface="+mn-lt"/>
                <a:cs typeface="+mn-lt"/>
              </a:rPr>
              <a:t> al</a:t>
            </a:r>
            <a:r>
              <a:rPr lang="pt-PT" dirty="0">
                <a:latin typeface="Segoe UI Light"/>
                <a:ea typeface="+mn-lt"/>
                <a:cs typeface="+mn-lt"/>
              </a:rPr>
              <a:t>., 2012).</a:t>
            </a:r>
            <a:endParaRPr lang="pt-PT" dirty="0">
              <a:latin typeface="Segoe UI Light"/>
              <a:ea typeface="Calibri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</a:t>
            </a:r>
            <a:r>
              <a:rPr lang="pt-PT" dirty="0">
                <a:latin typeface="Segoe UI Light"/>
                <a:ea typeface="Calibri"/>
                <a:cs typeface="Calibri"/>
              </a:rPr>
              <a:t>É influenciado pelo contexto do participante (</a:t>
            </a:r>
            <a:r>
              <a:rPr lang="pt-PT" dirty="0" err="1">
                <a:latin typeface="Segoe UI Light"/>
                <a:ea typeface="+mn-lt"/>
                <a:cs typeface="+mn-lt"/>
              </a:rPr>
              <a:t>Chilisa</a:t>
            </a:r>
            <a:r>
              <a:rPr lang="pt-PT" dirty="0">
                <a:latin typeface="Segoe UI Light"/>
                <a:ea typeface="+mn-lt"/>
                <a:cs typeface="+mn-lt"/>
              </a:rPr>
              <a:t> &amp; </a:t>
            </a:r>
            <a:r>
              <a:rPr lang="pt-PT" dirty="0" err="1">
                <a:latin typeface="Segoe UI Light"/>
                <a:ea typeface="+mn-lt"/>
                <a:cs typeface="+mn-lt"/>
              </a:rPr>
              <a:t>Preece</a:t>
            </a:r>
            <a:r>
              <a:rPr lang="pt-PT" dirty="0">
                <a:latin typeface="Segoe UI Light"/>
                <a:ea typeface="+mn-lt"/>
                <a:cs typeface="+mn-lt"/>
              </a:rPr>
              <a:t>, 2005).</a:t>
            </a:r>
            <a:endParaRPr lang="pt-PT" dirty="0">
              <a:latin typeface="Segoe UI Light"/>
              <a:ea typeface="Calibri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//Permite compreender tópicos subjetivos sem os distorcer, utilizando-os como bases para teorias (</a:t>
            </a:r>
            <a:r>
              <a:rPr lang="pt-PT" dirty="0" err="1">
                <a:latin typeface="Segoe UI Light"/>
                <a:ea typeface="+mn-lt"/>
                <a:cs typeface="+mn-lt"/>
              </a:rPr>
              <a:t>Goldkuhl</a:t>
            </a:r>
            <a:r>
              <a:rPr lang="pt-PT" dirty="0">
                <a:latin typeface="Segoe UI Light"/>
                <a:ea typeface="+mn-lt"/>
                <a:cs typeface="+mn-lt"/>
              </a:rPr>
              <a:t>, 2012).</a:t>
            </a:r>
            <a:endParaRPr lang="pt-PT" dirty="0">
              <a:latin typeface="Segoe UI Light"/>
              <a:ea typeface="Calibri"/>
              <a:cs typeface="Calibri" panose="020F0502020204030204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 </a:t>
            </a:r>
            <a:r>
              <a:rPr lang="pt-PT" dirty="0">
                <a:latin typeface="Segoe UI Light"/>
                <a:ea typeface="Calibri"/>
                <a:cs typeface="Calibri" panose="020F0502020204030204"/>
              </a:rPr>
              <a:t>relação entre o investigador e o participante influencia o sucesso do estudo (</a:t>
            </a:r>
            <a:r>
              <a:rPr lang="pt-PT" dirty="0" err="1">
                <a:latin typeface="Segoe UI Light"/>
                <a:ea typeface="+mn-lt"/>
                <a:cs typeface="+mn-lt"/>
              </a:rPr>
              <a:t>Goldkuhl</a:t>
            </a:r>
            <a:r>
              <a:rPr lang="pt-PT" dirty="0">
                <a:latin typeface="Segoe UI Light"/>
                <a:ea typeface="+mn-lt"/>
                <a:cs typeface="+mn-lt"/>
              </a:rPr>
              <a:t>, 2012).</a:t>
            </a:r>
            <a:endParaRPr lang="pt-PT" dirty="0">
              <a:latin typeface="Segoe UI Light"/>
              <a:ea typeface="Calibri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//Dificulta a aplicação de métodos quantitativos (</a:t>
            </a:r>
            <a:r>
              <a:rPr lang="pt-PT" dirty="0" err="1">
                <a:latin typeface="Segoe UI Light"/>
                <a:ea typeface="+mn-lt"/>
                <a:cs typeface="+mn-lt"/>
              </a:rPr>
              <a:t>Bryman</a:t>
            </a:r>
            <a:r>
              <a:rPr lang="pt-PT" dirty="0">
                <a:latin typeface="Segoe UI Light"/>
                <a:ea typeface="+mn-lt"/>
                <a:cs typeface="+mn-lt"/>
              </a:rPr>
              <a:t>, 2004).</a:t>
            </a:r>
            <a:endParaRPr lang="pt-PT" dirty="0">
              <a:latin typeface="Segoe UI Light"/>
              <a:ea typeface="Calibri"/>
              <a:cs typeface="Segoe UI Light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16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</a:t>
            </a:r>
            <a:r>
              <a:rPr lang="pt-PT" sz="4000" err="1">
                <a:latin typeface="Segoe UI Light"/>
                <a:cs typeface="Segoe UI Light"/>
              </a:rPr>
              <a:t>Investigação|</a:t>
            </a:r>
            <a:r>
              <a:rPr lang="pt-PT" sz="3200" err="1">
                <a:latin typeface="Segoe UI Light"/>
                <a:cs typeface="Segoe UI Light"/>
              </a:rPr>
              <a:t>Interpretativismo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C323A99-4D26-F567-425A-4CA2589212C8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06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Pós-Positivismo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: 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situa-se entre os paradigmas positivismo e </a:t>
            </a:r>
            <a:r>
              <a:rPr lang="pt-PT" b="1" dirty="0" err="1">
                <a:latin typeface="Segoe UI Light"/>
                <a:ea typeface="Calibri"/>
                <a:cs typeface="Segoe UI Light"/>
              </a:rPr>
              <a:t>interpretativismo</a:t>
            </a:r>
            <a:r>
              <a:rPr lang="pt-PT" dirty="0">
                <a:latin typeface="Segoe UI Light"/>
                <a:ea typeface="Calibri"/>
                <a:cs typeface="Segoe UI Light"/>
              </a:rPr>
              <a:t>, permitindo que um investigador consiga combinar características dos dois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Wiewiora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2013). Dá resposta a críticas relacionadas com a excessiva orientação quantitativa do positivismo, sem deixar de considerar esta metodologia na sua abordagem (Wang,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Duffy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Haffey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2007).</a:t>
            </a: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17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Pós-Positivismo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EE8674D-8DDF-3EF9-6BF4-BAE57AF7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313129"/>
              </p:ext>
            </p:extLst>
          </p:nvPr>
        </p:nvGraphicFramePr>
        <p:xfrm>
          <a:off x="1644581" y="3462472"/>
          <a:ext cx="891521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03">
                  <a:extLst>
                    <a:ext uri="{9D8B030D-6E8A-4147-A177-3AD203B41FA5}">
                      <a16:colId xmlns:a16="http://schemas.microsoft.com/office/drawing/2014/main" val="1481279360"/>
                    </a:ext>
                  </a:extLst>
                </a:gridCol>
                <a:gridCol w="2924735">
                  <a:extLst>
                    <a:ext uri="{9D8B030D-6E8A-4147-A177-3AD203B41FA5}">
                      <a16:colId xmlns:a16="http://schemas.microsoft.com/office/drawing/2014/main" val="2194502412"/>
                    </a:ext>
                  </a:extLst>
                </a:gridCol>
                <a:gridCol w="1828170">
                  <a:extLst>
                    <a:ext uri="{9D8B030D-6E8A-4147-A177-3AD203B41FA5}">
                      <a16:colId xmlns:a16="http://schemas.microsoft.com/office/drawing/2014/main" val="2323410551"/>
                    </a:ext>
                  </a:extLst>
                </a:gridCol>
                <a:gridCol w="1933505">
                  <a:extLst>
                    <a:ext uri="{9D8B030D-6E8A-4147-A177-3AD203B41FA5}">
                      <a16:colId xmlns:a16="http://schemas.microsoft.com/office/drawing/2014/main" val="2668267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Ontologia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FFFFFF"/>
                          </a:solidFill>
                          <a:latin typeface="Segoe UI Light"/>
                        </a:rPr>
                        <a:t>Epistemologia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Axiologia</a:t>
                      </a:r>
                      <a:endParaRPr lang="en-US" b="1" err="1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Segoe UI Light"/>
                          <a:cs typeface="Segoe UI Light"/>
                        </a:rPr>
                        <a:t>Tipos de Métodos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52722"/>
                  </a:ext>
                </a:extLst>
              </a:tr>
              <a:tr h="663140">
                <a:tc>
                  <a:txBody>
                    <a:bodyPr/>
                    <a:lstStyle/>
                    <a:p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A realidade é socialmente construída e subjetiva, influenciada pelas circunstâncias do investigador.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 conhecimento surge com base em abordagens científicas e não científicas. O investigador muitas vezes envolve-se nas experiências.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>
                          <a:latin typeface="Segoe UI Light"/>
                          <a:cs typeface="Segoe UI Light"/>
                        </a:rPr>
                        <a:t>O investigador tem os seus valores e podem ser influenciados pelos participantes do estudo.</a:t>
                      </a:r>
                      <a:endParaRPr lang="pt-PT" sz="1600" noProof="0" dirty="0">
                        <a:latin typeface="Segoe UI Light"/>
                        <a:cs typeface="Segoe UI Light"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São empregues</a:t>
                      </a:r>
                    </a:p>
                    <a:p>
                      <a:r>
                        <a:rPr lang="pt-PT" sz="1600" noProof="0" dirty="0">
                          <a:latin typeface="Segoe UI Light"/>
                          <a:cs typeface="Segoe UI Light"/>
                        </a:rPr>
                        <a:t>métodos qualitativos e quantitativos.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4711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8E68D1C-A7F4-85E7-9B07-AC7835F5B7BE}"/>
              </a:ext>
            </a:extLst>
          </p:cNvPr>
          <p:cNvSpPr txBox="1"/>
          <p:nvPr/>
        </p:nvSpPr>
        <p:spPr>
          <a:xfrm>
            <a:off x="5113467" y="3151043"/>
            <a:ext cx="2077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Tabela</a:t>
            </a:r>
            <a:r>
              <a:rPr lang="en-US" sz="1400">
                <a:latin typeface="Segoe UI Light" panose="020B0502040204020203" pitchFamily="34" charset="0"/>
                <a:cs typeface="Segoe UI Light" panose="020B0502040204020203" pitchFamily="34" charset="0"/>
              </a:rPr>
              <a:t> V: </a:t>
            </a:r>
            <a:r>
              <a:rPr lang="en-US" sz="1400" err="1">
                <a:latin typeface="Segoe UI Light" panose="020B0502040204020203" pitchFamily="34" charset="0"/>
                <a:cs typeface="Segoe UI Light" panose="020B0502040204020203" pitchFamily="34" charset="0"/>
              </a:rPr>
              <a:t>Pós-Positivismo</a:t>
            </a:r>
            <a:endParaRPr lang="pt-PT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D3C8DB-70C3-8AAE-3AA0-01D610F83360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26B51B8-C232-9EDE-2176-60D9717337AE}"/>
              </a:ext>
            </a:extLst>
          </p:cNvPr>
          <p:cNvSpPr txBox="1"/>
          <p:nvPr/>
        </p:nvSpPr>
        <p:spPr>
          <a:xfrm>
            <a:off x="7932541" y="5390080"/>
            <a:ext cx="5049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Fonte: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Baseado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Kankam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(2019) 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1853349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42780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Aplicação do Pós-Positivismo em </a:t>
            </a:r>
            <a:r>
              <a:rPr lang="pt-PT" sz="2000" b="1" i="1" dirty="0" err="1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Information</a:t>
            </a:r>
            <a:r>
              <a:rPr lang="pt-PT" sz="2000" b="1" i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 Research</a:t>
            </a:r>
            <a:r>
              <a:rPr lang="pt-PT" dirty="0">
                <a:latin typeface="Segoe UI Light"/>
                <a:ea typeface="Calibri"/>
                <a:cs typeface="Segoe UI Light"/>
              </a:rPr>
              <a:t>:</a:t>
            </a:r>
            <a:endParaRPr lang="pt-PT" dirty="0">
              <a:latin typeface="Segoe UI Light"/>
              <a:ea typeface="Calibri"/>
              <a:cs typeface="Calibri" panose="020F0502020204030204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//Considerado o método que melhor descreve a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realidade</a:t>
            </a:r>
            <a:r>
              <a:rPr lang="pt-PT" dirty="0">
                <a:latin typeface="Segoe UI Light"/>
                <a:ea typeface="Calibri"/>
                <a:cs typeface="Segoe UI Light"/>
              </a:rPr>
              <a:t>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Turyasingura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2011) e o mais objetivo 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Scotland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2012).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//Permite capturar experiências diretamente de participantes e interpretá-las 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Stewart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Floyd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2004).</a:t>
            </a:r>
            <a:endParaRPr lang="pt-PT" dirty="0">
              <a:latin typeface="Segoe UI Light"/>
              <a:ea typeface="Calibri"/>
              <a:cs typeface="Calibri" panose="020F0502020204030204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//Quando há interpretações divergentes, permite discuti-las (</a:t>
            </a:r>
            <a:r>
              <a:rPr lang="pt-PT" dirty="0" err="1">
                <a:latin typeface="Segoe UI Light"/>
                <a:ea typeface="+mn-lt"/>
                <a:cs typeface="+mn-lt"/>
              </a:rPr>
              <a:t>Wolcott</a:t>
            </a:r>
            <a:r>
              <a:rPr lang="pt-PT" dirty="0">
                <a:latin typeface="Segoe UI Light"/>
                <a:ea typeface="+mn-lt"/>
                <a:cs typeface="+mn-lt"/>
              </a:rPr>
              <a:t>, 1990).</a:t>
            </a:r>
            <a:endParaRPr lang="pt-PT" dirty="0"/>
          </a:p>
          <a:p>
            <a:pPr algn="just"/>
            <a:endParaRPr lang="pt-PT" dirty="0">
              <a:latin typeface="Segoe UI Light"/>
              <a:ea typeface="+mn-lt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+mn-lt"/>
                <a:cs typeface="Segoe UI Light"/>
              </a:rPr>
              <a:t>//Como p</a:t>
            </a:r>
            <a:r>
              <a:rPr lang="pt-PT" dirty="0">
                <a:latin typeface="Segoe UI Light"/>
                <a:ea typeface="+mn-lt"/>
                <a:cs typeface="Calibri"/>
              </a:rPr>
              <a:t>ermite</a:t>
            </a:r>
            <a:r>
              <a:rPr lang="pt-PT" dirty="0">
                <a:latin typeface="Segoe UI Light"/>
                <a:ea typeface="+mn-lt"/>
                <a:cs typeface="+mn-lt"/>
              </a:rPr>
              <a:t> combinar métodos qualitativos e quantitativos (</a:t>
            </a:r>
            <a:r>
              <a:rPr lang="pt-PT" dirty="0" err="1">
                <a:latin typeface="Segoe UI Light"/>
                <a:ea typeface="+mn-lt"/>
                <a:cs typeface="+mn-lt"/>
              </a:rPr>
              <a:t>Nieuwenhuis</a:t>
            </a:r>
            <a:r>
              <a:rPr lang="pt-PT" dirty="0">
                <a:latin typeface="Segoe UI Light"/>
                <a:ea typeface="+mn-lt"/>
                <a:cs typeface="+mn-lt"/>
              </a:rPr>
              <a:t>, 2010), fornece mais dados, pelo que permite analisar a realidade de mais formas (Henderson, 2011).</a:t>
            </a:r>
            <a:endParaRPr lang="pt-PT" dirty="0">
              <a:latin typeface="Segoe UI Light"/>
              <a:ea typeface="+mn-lt"/>
              <a:cs typeface="Calibri" panose="020F0502020204030204"/>
            </a:endParaRPr>
          </a:p>
          <a:p>
            <a:pPr algn="just"/>
            <a:endParaRPr lang="pt-PT" dirty="0">
              <a:latin typeface="Segoe UI Light"/>
              <a:ea typeface="+mn-lt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</a:t>
            </a:r>
            <a:r>
              <a:rPr lang="pt-PT" dirty="0">
                <a:latin typeface="Segoe UI Light"/>
                <a:ea typeface="+mn-lt"/>
                <a:cs typeface="+mn-lt"/>
              </a:rPr>
              <a:t>Falha em estabelecer bases epistemológicas coerentes </a:t>
            </a:r>
            <a:r>
              <a:rPr lang="pt-PT" dirty="0">
                <a:latin typeface="Segoe UI Light"/>
                <a:ea typeface="+mn-lt"/>
                <a:cs typeface="Calibri"/>
              </a:rPr>
              <a:t>(</a:t>
            </a:r>
            <a:r>
              <a:rPr lang="pt-PT" dirty="0" err="1">
                <a:latin typeface="Segoe UI Light"/>
                <a:ea typeface="+mn-lt"/>
                <a:cs typeface="Segoe UI Light"/>
              </a:rPr>
              <a:t>Eun</a:t>
            </a:r>
            <a:r>
              <a:rPr lang="pt-PT" dirty="0">
                <a:latin typeface="Segoe UI Light"/>
                <a:ea typeface="+mn-lt"/>
                <a:cs typeface="Segoe UI Light"/>
              </a:rPr>
              <a:t>, 2016).</a:t>
            </a:r>
            <a:endParaRPr lang="pt-PT" dirty="0">
              <a:latin typeface="Segoe UI Light"/>
              <a:ea typeface="+mn-lt"/>
              <a:cs typeface="Calibri"/>
            </a:endParaRPr>
          </a:p>
          <a:p>
            <a:pPr algn="just"/>
            <a:endParaRPr lang="pt-PT" dirty="0">
              <a:latin typeface="Segoe UI Light"/>
              <a:ea typeface="Calibri"/>
              <a:cs typeface="Calibri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Calibri"/>
              </a:rPr>
              <a:t>//É utilizado pelo autor no</a:t>
            </a:r>
            <a:r>
              <a:rPr lang="pt-PT" i="1" dirty="0">
                <a:latin typeface="Segoe UI Light"/>
                <a:ea typeface="Calibri"/>
                <a:cs typeface="Calibri"/>
              </a:rPr>
              <a:t> </a:t>
            </a:r>
            <a:r>
              <a:rPr lang="pt-PT" i="1" dirty="0" err="1">
                <a:latin typeface="Segoe UI Light"/>
                <a:ea typeface="Calibri"/>
                <a:cs typeface="Calibri"/>
              </a:rPr>
              <a:t>paper</a:t>
            </a:r>
            <a:r>
              <a:rPr lang="pt-PT" i="1" dirty="0">
                <a:latin typeface="Segoe UI Light"/>
                <a:ea typeface="Calibri"/>
                <a:cs typeface="Calibri"/>
              </a:rPr>
              <a:t> </a:t>
            </a:r>
            <a:r>
              <a:rPr lang="pt-PT" dirty="0">
                <a:latin typeface="Segoe UI Light"/>
                <a:ea typeface="Calibri"/>
                <a:cs typeface="Calibri"/>
              </a:rPr>
              <a:t>em análise.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18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Os 4 Paradigmas de Investigação| </a:t>
            </a:r>
            <a:r>
              <a:rPr lang="pt-PT" sz="3200">
                <a:latin typeface="Segoe UI Light"/>
                <a:cs typeface="Segoe UI Light"/>
              </a:rPr>
              <a:t>Pós-Positivismo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9986C63-0F0C-ACF4-3072-4283ED3BCFF5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325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9994487" cy="49859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Utilização</a:t>
            </a:r>
            <a:r>
              <a:rPr lang="pt-PT" dirty="0">
                <a:latin typeface="Segoe UI Light"/>
                <a:ea typeface="Calibri"/>
                <a:cs typeface="Segoe UI Light"/>
              </a:rPr>
              <a:t>:</a:t>
            </a:r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 utilização de paradigmas de investigação auxilia os investigadores a definir o ponto de partida e as abordagens a utilizar na sua investigação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Vorster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2012).</a:t>
            </a:r>
            <a:r>
              <a:rPr lang="pt-PT" dirty="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 </a:t>
            </a:r>
            <a:r>
              <a:rPr lang="pt-PT" dirty="0">
                <a:latin typeface="Segoe UI Light"/>
                <a:ea typeface="Calibri"/>
                <a:cs typeface="Segoe UI Light"/>
              </a:rPr>
              <a:t>Influencia a sua forma de ver o mundo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Creswell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 Plano 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Clark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2011).</a:t>
            </a:r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//Aplicar um paradigma em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Information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 Research</a:t>
            </a:r>
            <a:r>
              <a:rPr lang="pt-PT" dirty="0">
                <a:latin typeface="Segoe UI Light"/>
                <a:ea typeface="Calibri"/>
                <a:cs typeface="Segoe UI Light"/>
              </a:rPr>
              <a:t> fornece ao investigador um </a:t>
            </a:r>
            <a:r>
              <a:rPr lang="pt-PT" i="1" dirty="0" err="1">
                <a:latin typeface="Segoe UI Light"/>
                <a:ea typeface="Calibri"/>
                <a:cs typeface="Segoe UI Light"/>
              </a:rPr>
              <a:t>mindset</a:t>
            </a:r>
            <a:r>
              <a:rPr lang="pt-PT" dirty="0">
                <a:latin typeface="Segoe UI Light"/>
                <a:ea typeface="Calibri"/>
                <a:cs typeface="Segoe UI Light"/>
              </a:rPr>
              <a:t> que influencia a sua abordagem de investigação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Kinash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2006).</a:t>
            </a:r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sz="1600" b="1" dirty="0">
              <a:solidFill>
                <a:srgbClr val="00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sz="1600" b="1" dirty="0">
              <a:solidFill>
                <a:srgbClr val="00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Escolha</a:t>
            </a:r>
            <a:r>
              <a:rPr lang="pt-PT" sz="1600" dirty="0">
                <a:latin typeface="Segoe UI Light"/>
                <a:ea typeface="Calibri"/>
                <a:cs typeface="Segoe UI Light"/>
              </a:rPr>
              <a:t>:</a:t>
            </a:r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//A escolha e utilização dos paradigmas pode variar tendo em conta a natureza da questão de investigação e a preferência do investigador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Kankam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2019).</a:t>
            </a:r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sz="1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Consenso</a:t>
            </a:r>
            <a:r>
              <a:rPr lang="pt-PT" sz="1600" dirty="0">
                <a:latin typeface="Segoe UI Light"/>
                <a:ea typeface="Calibri"/>
                <a:cs typeface="Segoe UI Light"/>
              </a:rPr>
              <a:t>:</a:t>
            </a:r>
          </a:p>
          <a:p>
            <a:pPr algn="just"/>
            <a:r>
              <a:rPr lang="pt-PT" sz="1600" dirty="0">
                <a:latin typeface="Segoe UI Light"/>
                <a:ea typeface="Calibri"/>
                <a:cs typeface="Segoe UI Light"/>
              </a:rPr>
              <a:t>//</a:t>
            </a:r>
            <a:r>
              <a:rPr lang="pt-PT" dirty="0">
                <a:latin typeface="Segoe UI Light"/>
                <a:ea typeface="Calibri"/>
                <a:cs typeface="Segoe UI Light"/>
              </a:rPr>
              <a:t>Embora muitos autores reconheçam a mais valia de paradigmas de investigação, outros são céticos 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Clough</a:t>
            </a:r>
            <a:r>
              <a:rPr lang="pt-PT" dirty="0">
                <a:latin typeface="Segoe UI Light"/>
                <a:ea typeface="Calibri"/>
                <a:cs typeface="Segoe UI Light"/>
              </a:rPr>
              <a:t> &amp; 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Nutbrown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2007).</a:t>
            </a:r>
          </a:p>
          <a:p>
            <a:pPr algn="just"/>
            <a:endParaRPr lang="pt-PT" sz="1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19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/>
                <a:cs typeface="Segoe UI Light"/>
              </a:rPr>
              <a:t> Conclusões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FDCBA78-B040-8501-9C36-0D3B593393A1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168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5D179BF3-D221-F5A4-5F4B-5249273E40C5}"/>
              </a:ext>
            </a:extLst>
          </p:cNvPr>
          <p:cNvSpPr txBox="1"/>
          <p:nvPr/>
        </p:nvSpPr>
        <p:spPr>
          <a:xfrm>
            <a:off x="2870395" y="1732889"/>
            <a:ext cx="6268278" cy="332398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PT" sz="1400" dirty="0" err="1">
                <a:latin typeface="Segoe UI Light"/>
                <a:ea typeface="+mn-lt"/>
                <a:cs typeface="+mn-lt"/>
              </a:rPr>
              <a:t>Kankam</a:t>
            </a:r>
            <a:r>
              <a:rPr lang="pt-PT" sz="1400" dirty="0">
                <a:latin typeface="Segoe UI Light"/>
                <a:ea typeface="+mn-lt"/>
                <a:cs typeface="+mn-lt"/>
              </a:rPr>
              <a:t>, P.K. (2019). </a:t>
            </a:r>
            <a:r>
              <a:rPr lang="pt-PT" sz="1400" dirty="0" err="1">
                <a:latin typeface="Segoe UI Light"/>
                <a:ea typeface="+mn-lt"/>
                <a:cs typeface="+mn-lt"/>
              </a:rPr>
              <a:t>The</a:t>
            </a:r>
            <a:r>
              <a:rPr lang="pt-PT" sz="1400" dirty="0">
                <a:latin typeface="Segoe UI Light"/>
                <a:ea typeface="+mn-lt"/>
                <a:cs typeface="+mn-lt"/>
              </a:rPr>
              <a:t> use </a:t>
            </a:r>
            <a:r>
              <a:rPr lang="pt-PT" sz="1400" dirty="0" err="1">
                <a:latin typeface="Segoe UI Light"/>
                <a:ea typeface="+mn-lt"/>
                <a:cs typeface="+mn-lt"/>
              </a:rPr>
              <a:t>of</a:t>
            </a:r>
            <a:r>
              <a:rPr lang="pt-PT" sz="1400" dirty="0">
                <a:latin typeface="Segoe UI Light"/>
                <a:ea typeface="+mn-lt"/>
                <a:cs typeface="+mn-lt"/>
              </a:rPr>
              <a:t> </a:t>
            </a:r>
            <a:r>
              <a:rPr lang="pt-PT" sz="1400" dirty="0" err="1">
                <a:latin typeface="Segoe UI Light"/>
                <a:ea typeface="+mn-lt"/>
                <a:cs typeface="+mn-lt"/>
              </a:rPr>
              <a:t>paradigms</a:t>
            </a:r>
            <a:r>
              <a:rPr lang="pt-PT" sz="1400" dirty="0">
                <a:latin typeface="Segoe UI Light"/>
                <a:ea typeface="+mn-lt"/>
                <a:cs typeface="+mn-lt"/>
              </a:rPr>
              <a:t> in </a:t>
            </a:r>
            <a:r>
              <a:rPr lang="pt-PT" sz="1400" dirty="0" err="1">
                <a:latin typeface="Segoe UI Light"/>
                <a:ea typeface="+mn-lt"/>
                <a:cs typeface="+mn-lt"/>
              </a:rPr>
              <a:t>information</a:t>
            </a:r>
            <a:r>
              <a:rPr lang="pt-PT" sz="1400" dirty="0">
                <a:latin typeface="Segoe UI Light"/>
                <a:ea typeface="+mn-lt"/>
                <a:cs typeface="+mn-lt"/>
              </a:rPr>
              <a:t> research. </a:t>
            </a:r>
            <a:r>
              <a:rPr lang="pt-PT" sz="1400" i="1" dirty="0" err="1">
                <a:latin typeface="Segoe UI Light"/>
                <a:ea typeface="+mn-lt"/>
                <a:cs typeface="+mn-lt"/>
              </a:rPr>
              <a:t>Library</a:t>
            </a:r>
            <a:r>
              <a:rPr lang="pt-PT" sz="1400" i="1" dirty="0">
                <a:latin typeface="Segoe UI Light"/>
                <a:ea typeface="+mn-lt"/>
                <a:cs typeface="+mn-lt"/>
              </a:rPr>
              <a:t> &amp; </a:t>
            </a:r>
            <a:r>
              <a:rPr lang="pt-PT" sz="1400" i="1" dirty="0" err="1">
                <a:latin typeface="Segoe UI Light"/>
                <a:ea typeface="+mn-lt"/>
                <a:cs typeface="+mn-lt"/>
              </a:rPr>
              <a:t>Information</a:t>
            </a:r>
            <a:r>
              <a:rPr lang="pt-PT" sz="1400" i="1" dirty="0">
                <a:latin typeface="Segoe UI Light"/>
                <a:ea typeface="+mn-lt"/>
                <a:cs typeface="+mn-lt"/>
              </a:rPr>
              <a:t> </a:t>
            </a:r>
            <a:r>
              <a:rPr lang="pt-PT" sz="1400" i="1" dirty="0" err="1">
                <a:latin typeface="Segoe UI Light"/>
                <a:ea typeface="+mn-lt"/>
                <a:cs typeface="+mn-lt"/>
              </a:rPr>
              <a:t>Science</a:t>
            </a:r>
            <a:r>
              <a:rPr lang="pt-PT" sz="1400" i="1" dirty="0">
                <a:latin typeface="Segoe UI Light"/>
                <a:ea typeface="+mn-lt"/>
                <a:cs typeface="+mn-lt"/>
              </a:rPr>
              <a:t> Research </a:t>
            </a:r>
            <a:r>
              <a:rPr lang="pt-PT" sz="1400" dirty="0">
                <a:latin typeface="Segoe UI Light"/>
                <a:ea typeface="+mn-lt"/>
                <a:cs typeface="+mn-lt"/>
              </a:rPr>
              <a:t>41(2),  85–92.</a:t>
            </a:r>
            <a:endParaRPr lang="en-US" dirty="0">
              <a:latin typeface="Segoe UI Light"/>
              <a:cs typeface="Segoe UI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FF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endParaRPr lang="pt-PT" sz="1400" dirty="0">
              <a:solidFill>
                <a:srgbClr val="000000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1B6DD481-8B8B-0C77-C6DB-B9B91A794432}"/>
              </a:ext>
            </a:extLst>
          </p:cNvPr>
          <p:cNvSpPr/>
          <p:nvPr/>
        </p:nvSpPr>
        <p:spPr>
          <a:xfrm rot="16200000">
            <a:off x="3056102" y="1130280"/>
            <a:ext cx="5740923" cy="9032299"/>
          </a:xfrm>
          <a:prstGeom prst="arc">
            <a:avLst>
              <a:gd name="adj1" fmla="val 16957356"/>
              <a:gd name="adj2" fmla="val 4748059"/>
            </a:avLst>
          </a:prstGeom>
          <a:ln w="28575">
            <a:solidFill>
              <a:srgbClr val="E73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1077FFD-3291-D21C-A467-4E238DE3F126}"/>
              </a:ext>
            </a:extLst>
          </p:cNvPr>
          <p:cNvSpPr/>
          <p:nvPr/>
        </p:nvSpPr>
        <p:spPr>
          <a:xfrm>
            <a:off x="1725224" y="4104254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F48315-6E83-1BA4-C06A-426F44567FF9}"/>
              </a:ext>
            </a:extLst>
          </p:cNvPr>
          <p:cNvSpPr/>
          <p:nvPr/>
        </p:nvSpPr>
        <p:spPr>
          <a:xfrm>
            <a:off x="3593781" y="2939554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1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EDEF630-BD98-F436-9BE6-AD671B3A0F33}"/>
              </a:ext>
            </a:extLst>
          </p:cNvPr>
          <p:cNvSpPr txBox="1"/>
          <p:nvPr/>
        </p:nvSpPr>
        <p:spPr>
          <a:xfrm>
            <a:off x="1367416" y="4613292"/>
            <a:ext cx="19281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400" b="1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O tema</a:t>
            </a:r>
          </a:p>
          <a:p>
            <a:pPr algn="ctr"/>
            <a:r>
              <a:rPr lang="pt-PT" sz="140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_Ponto de Partida_</a:t>
            </a:r>
          </a:p>
          <a:p>
            <a:pPr algn="ctr"/>
            <a:r>
              <a:rPr lang="pt-PT" sz="140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_ Filosofias_</a:t>
            </a:r>
          </a:p>
          <a:p>
            <a:pPr algn="ctr"/>
            <a:r>
              <a:rPr lang="pt-PT" sz="140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_ Paradigmas_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A49892B-46AB-53C7-B73E-CC5B72BE4DCE}"/>
              </a:ext>
            </a:extLst>
          </p:cNvPr>
          <p:cNvSpPr txBox="1"/>
          <p:nvPr/>
        </p:nvSpPr>
        <p:spPr>
          <a:xfrm>
            <a:off x="3941366" y="3087915"/>
            <a:ext cx="1351722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PT" sz="1400" b="1">
                <a:latin typeface="Segoe UI Light"/>
                <a:ea typeface="Calibri"/>
                <a:cs typeface="Segoe UI Light"/>
              </a:rPr>
              <a:t>Introdução</a:t>
            </a:r>
          </a:p>
          <a:p>
            <a:pPr algn="ctr"/>
            <a:r>
              <a:rPr lang="pt-PT" sz="1400">
                <a:latin typeface="Segoe UI Light"/>
                <a:ea typeface="Calibri"/>
                <a:cs typeface="Segoe UI Light"/>
              </a:rPr>
              <a:t>_o Conceito de Paradigma_</a:t>
            </a:r>
          </a:p>
          <a:p>
            <a:pPr algn="ctr"/>
            <a:r>
              <a:rPr lang="pt-PT" sz="1400">
                <a:latin typeface="Segoe UI Light"/>
                <a:ea typeface="Calibri"/>
                <a:cs typeface="Segoe UI Light"/>
              </a:rPr>
              <a:t>_ o Problema_</a:t>
            </a:r>
            <a:endParaRPr lang="pt-PT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72B63C9-ACFD-85BB-55AD-98F8EB6065C7}"/>
              </a:ext>
            </a:extLst>
          </p:cNvPr>
          <p:cNvSpPr/>
          <p:nvPr/>
        </p:nvSpPr>
        <p:spPr>
          <a:xfrm>
            <a:off x="5608111" y="2584103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1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C01BA5F-7853-91A5-EF97-3DA6BE8E2F8D}"/>
              </a:ext>
            </a:extLst>
          </p:cNvPr>
          <p:cNvSpPr txBox="1"/>
          <p:nvPr/>
        </p:nvSpPr>
        <p:spPr>
          <a:xfrm>
            <a:off x="5227969" y="3159990"/>
            <a:ext cx="13517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400" b="1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Os 4 Paradigmas de Investigação</a:t>
            </a:r>
            <a:endParaRPr lang="pt-PT" sz="140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ctr"/>
            <a:r>
              <a:rPr lang="pt-PT" sz="140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_ Definições_</a:t>
            </a:r>
          </a:p>
          <a:p>
            <a:pPr algn="ctr"/>
            <a:r>
              <a:rPr lang="pt-PT" sz="1400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_Metodologia do Estudo_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4BB27CF-5BF2-6C1E-EE82-CB952716CEB9}"/>
              </a:ext>
            </a:extLst>
          </p:cNvPr>
          <p:cNvSpPr txBox="1"/>
          <p:nvPr/>
        </p:nvSpPr>
        <p:spPr>
          <a:xfrm>
            <a:off x="6407327" y="3157983"/>
            <a:ext cx="1566212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PT" sz="1400" b="1">
                <a:latin typeface="Segoe UI Light"/>
                <a:ea typeface="Calibri"/>
                <a:cs typeface="Segoe UI Light"/>
              </a:rPr>
              <a:t> Conclusões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F6E818-3576-9DBA-5497-606F3DF94554}"/>
              </a:ext>
            </a:extLst>
          </p:cNvPr>
          <p:cNvSpPr/>
          <p:nvPr/>
        </p:nvSpPr>
        <p:spPr>
          <a:xfrm>
            <a:off x="7749281" y="2939554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1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F4E869C-3CB7-0793-2985-532452D630B8}"/>
              </a:ext>
            </a:extLst>
          </p:cNvPr>
          <p:cNvSpPr/>
          <p:nvPr/>
        </p:nvSpPr>
        <p:spPr>
          <a:xfrm>
            <a:off x="9749415" y="4113762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877C2DB-F791-0868-F1C8-BCD2B79D87C4}"/>
              </a:ext>
            </a:extLst>
          </p:cNvPr>
          <p:cNvSpPr txBox="1"/>
          <p:nvPr/>
        </p:nvSpPr>
        <p:spPr>
          <a:xfrm>
            <a:off x="8537983" y="4566779"/>
            <a:ext cx="1566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1400" b="1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Limitações e </a:t>
            </a:r>
          </a:p>
          <a:p>
            <a:pPr algn="r"/>
            <a:r>
              <a:rPr lang="pt-PT" sz="1400" b="1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Takeaways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1034C8-0486-8A86-373A-578D9A1BD300}"/>
              </a:ext>
            </a:extLst>
          </p:cNvPr>
          <p:cNvSpPr/>
          <p:nvPr/>
        </p:nvSpPr>
        <p:spPr>
          <a:xfrm>
            <a:off x="10612979" y="6145659"/>
            <a:ext cx="217476" cy="208697"/>
          </a:xfrm>
          <a:prstGeom prst="ellipse">
            <a:avLst/>
          </a:prstGeom>
          <a:solidFill>
            <a:srgbClr val="E73133"/>
          </a:solidFill>
          <a:ln>
            <a:solidFill>
              <a:srgbClr val="E731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DB785A00-7AC1-3949-6AF1-4FB88C4303CF}"/>
              </a:ext>
            </a:extLst>
          </p:cNvPr>
          <p:cNvSpPr txBox="1"/>
          <p:nvPr/>
        </p:nvSpPr>
        <p:spPr>
          <a:xfrm>
            <a:off x="10457179" y="6064312"/>
            <a:ext cx="15662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400" b="1"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do artigo</a:t>
            </a:r>
            <a:endParaRPr lang="pt-PT" sz="140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</p:txBody>
      </p:sp>
      <p:sp>
        <p:nvSpPr>
          <p:cNvPr id="32" name="Triângulo isósceles 31">
            <a:extLst>
              <a:ext uri="{FF2B5EF4-FFF2-40B4-BE49-F238E27FC236}">
                <a16:creationId xmlns:a16="http://schemas.microsoft.com/office/drawing/2014/main" id="{AB876C09-76B6-6505-B7F9-D6429889C93E}"/>
              </a:ext>
            </a:extLst>
          </p:cNvPr>
          <p:cNvSpPr/>
          <p:nvPr/>
        </p:nvSpPr>
        <p:spPr>
          <a:xfrm flipV="1">
            <a:off x="1424879" y="1732888"/>
            <a:ext cx="8993772" cy="4690627"/>
          </a:xfrm>
          <a:prstGeom prst="triangle">
            <a:avLst/>
          </a:prstGeom>
          <a:noFill/>
          <a:ln>
            <a:solidFill>
              <a:srgbClr val="E731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3" name="Picture 2" descr="Gestão - ISEG | Inspiring Future">
            <a:extLst>
              <a:ext uri="{FF2B5EF4-FFF2-40B4-BE49-F238E27FC236}">
                <a16:creationId xmlns:a16="http://schemas.microsoft.com/office/drawing/2014/main" id="{2B1E3C8B-76A0-39EE-AD74-EB70A8692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B943DBD7-BA47-E4DE-5484-A836CAA63E38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35" name="Marcador de Posição do Número do Diapositivo 34">
            <a:extLst>
              <a:ext uri="{FF2B5EF4-FFF2-40B4-BE49-F238E27FC236}">
                <a16:creationId xmlns:a16="http://schemas.microsoft.com/office/drawing/2014/main" id="{46066F7D-58CD-998D-B872-EB8359DE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9" name="Título 1">
            <a:extLst>
              <a:ext uri="{FF2B5EF4-FFF2-40B4-BE49-F238E27FC236}">
                <a16:creationId xmlns:a16="http://schemas.microsoft.com/office/drawing/2014/main" id="{912DAC95-7837-A0B2-1635-3C7E78C7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836" y="2849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O que vamos abordar</a:t>
            </a:r>
          </a:p>
        </p:txBody>
      </p:sp>
      <p:cxnSp>
        <p:nvCxnSpPr>
          <p:cNvPr id="40" name="Conexão reta 39">
            <a:extLst>
              <a:ext uri="{FF2B5EF4-FFF2-40B4-BE49-F238E27FC236}">
                <a16:creationId xmlns:a16="http://schemas.microsoft.com/office/drawing/2014/main" id="{B9348021-AA42-21D1-0DCA-2454565762D6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eta: Pentágono 40">
            <a:extLst>
              <a:ext uri="{FF2B5EF4-FFF2-40B4-BE49-F238E27FC236}">
                <a16:creationId xmlns:a16="http://schemas.microsoft.com/office/drawing/2014/main" id="{76FDFDAD-511A-A26D-9A0E-509E23F733D4}"/>
              </a:ext>
            </a:extLst>
          </p:cNvPr>
          <p:cNvSpPr/>
          <p:nvPr/>
        </p:nvSpPr>
        <p:spPr>
          <a:xfrm rot="2530948">
            <a:off x="-76578" y="-61415"/>
            <a:ext cx="1405222" cy="1016156"/>
          </a:xfrm>
          <a:prstGeom prst="homePlat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240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199" y="1591509"/>
            <a:ext cx="5041488" cy="28931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FF0000"/>
                </a:solidFill>
                <a:latin typeface="Segoe UI Light"/>
                <a:ea typeface="Calibri"/>
                <a:cs typeface="Segoe UI Light"/>
              </a:rPr>
              <a:t>Limitações</a:t>
            </a:r>
            <a:r>
              <a:rPr lang="pt-PT" dirty="0">
                <a:latin typeface="Segoe UI Light"/>
                <a:ea typeface="Calibri"/>
                <a:cs typeface="Segoe UI Light"/>
              </a:rPr>
              <a:t>: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//Não existe consenso na comunidade académica quanto à adequabilidade do uso de paradigmas, nem quanto à sua definição. </a:t>
            </a:r>
          </a:p>
          <a:p>
            <a:pPr algn="just"/>
            <a:endParaRPr lang="pt-PT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//Muitas das referências têm mais do que 5 anos (comparando com a data de publicação do artigo, 2019)  o que pode indiciar que é um tema que não tem sido muito investigado.</a:t>
            </a:r>
            <a:endParaRPr lang="pt-PT" dirty="0">
              <a:latin typeface="Segoe UI Light"/>
              <a:cs typeface="Segoe UI Light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20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Limitações e Takeaways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6E23564-B2CF-287C-814A-EAF28C38BA8F}"/>
              </a:ext>
            </a:extLst>
          </p:cNvPr>
          <p:cNvSpPr txBox="1"/>
          <p:nvPr/>
        </p:nvSpPr>
        <p:spPr>
          <a:xfrm>
            <a:off x="5962650" y="1597573"/>
            <a:ext cx="4870037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sz="1600" dirty="0">
                <a:latin typeface="Segoe UI Light"/>
                <a:cs typeface="Segoe UI"/>
              </a:rPr>
              <a:t>​</a:t>
            </a:r>
            <a:r>
              <a:rPr lang="pt-PT" sz="2000" b="1" dirty="0">
                <a:solidFill>
                  <a:srgbClr val="FF0000"/>
                </a:solidFill>
                <a:latin typeface="Segoe UI Light"/>
                <a:cs typeface="Segoe UI"/>
              </a:rPr>
              <a:t>Takeaways</a:t>
            </a:r>
            <a:r>
              <a:rPr lang="pt-PT" sz="1600" dirty="0">
                <a:latin typeface="Segoe UI Light"/>
                <a:cs typeface="Segoe UI"/>
              </a:rPr>
              <a:t>:</a:t>
            </a:r>
            <a:r>
              <a:rPr lang="en-US" sz="1600" dirty="0">
                <a:latin typeface="Segoe UI Light"/>
                <a:cs typeface="Segoe UI"/>
              </a:rPr>
              <a:t>​</a:t>
            </a:r>
            <a:endParaRPr lang="en-US" dirty="0"/>
          </a:p>
          <a:p>
            <a:pPr algn="just"/>
            <a:endParaRPr lang="pt-PT" dirty="0">
              <a:latin typeface="Segoe UI Light"/>
              <a:cs typeface="Segoe UI"/>
            </a:endParaRPr>
          </a:p>
          <a:p>
            <a:pPr algn="just"/>
            <a:r>
              <a:rPr lang="pt-PT" dirty="0">
                <a:latin typeface="Segoe UI Light"/>
                <a:cs typeface="Segoe UI"/>
              </a:rPr>
              <a:t>//A identificação do paradigma da investigação é um passo importante para o investigador, ao tornar claros os seus pressupostos implícitos, sobretudo no que se refere ao estudo do comportamento humano. </a:t>
            </a:r>
          </a:p>
          <a:p>
            <a:pPr algn="just"/>
            <a:endParaRPr lang="pt-PT" dirty="0">
              <a:latin typeface="Segoe UI Light"/>
              <a:cs typeface="Segoe UI"/>
            </a:endParaRPr>
          </a:p>
          <a:p>
            <a:pPr algn="just"/>
            <a:r>
              <a:rPr lang="pt-PT" dirty="0">
                <a:latin typeface="Segoe UI Light"/>
                <a:cs typeface="Segoe UI"/>
              </a:rPr>
              <a:t>//Por vezes, ao início, podem não ser óbvias as bases ontológica, epistemológica e axiológica do investigador, pelo que é importante, ao longo do processo de investigação, ir validando que se está a seguir uma abordagem uniforme e consistente.​</a:t>
            </a:r>
          </a:p>
          <a:p>
            <a:pPr algn="just"/>
            <a:endParaRPr lang="pt-PT" dirty="0">
              <a:latin typeface="Segoe UI Light"/>
              <a:cs typeface="Segoe UI"/>
            </a:endParaRPr>
          </a:p>
          <a:p>
            <a:pPr algn="just"/>
            <a:r>
              <a:rPr lang="pt-PT" dirty="0">
                <a:latin typeface="Segoe UI Light"/>
                <a:cs typeface="Segoe UI"/>
              </a:rPr>
              <a:t>//A identificação de paradigmas de investigação credibiliza o estudo.</a:t>
            </a:r>
          </a:p>
        </p:txBody>
      </p:sp>
    </p:spTree>
    <p:extLst>
      <p:ext uri="{BB962C8B-B14F-4D97-AF65-F5344CB8AC3E}">
        <p14:creationId xmlns:p14="http://schemas.microsoft.com/office/powerpoint/2010/main" val="423096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10664" y="1591509"/>
            <a:ext cx="11884922" cy="42552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PT" sz="800" b="0" i="0" strike="noStrike" baseline="0" dirty="0" err="1">
                <a:latin typeface="Segoe UI Light"/>
                <a:cs typeface="Segoe UI Light"/>
              </a:rPr>
              <a:t>Aliyu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A. A.,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Bello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M. U.,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Kasim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R., &amp; Martin, D. (2014).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Positivist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and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non-positivista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paradigm in social science research: Conflicting paradigms or perfect partners?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Journal of Management and Sustainability, 4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(3), 79–95.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pt-PT" sz="800" b="0" i="0" strike="noStrike" baseline="0" dirty="0" err="1">
                <a:latin typeface="Segoe UI Light"/>
                <a:cs typeface="Segoe UI Light"/>
              </a:rPr>
              <a:t>Antwi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S. K., &amp;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Hamza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K. (2015).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Qualitative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and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quantitative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research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paradigms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in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business research: A philosophical reflection.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European Journal of Business and 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Management, 7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217–225.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Babbie, E. (2011).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Introduction to social research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5th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Belmont, CA: Wadsworth.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Babbie, E. (2014).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The basics of social research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6th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Belmont, CA: Wadsworth.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Badley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G. (2003). The crisis in educational research: A pragmatic approach.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European Educational Research Journal, 2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296–308.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Belshaw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D. (2011).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What is 'digital literacy'? A pragmatic investigation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(Unpublished doctoral thesis) Durham, England: Durham University. Retrieved from http://etheses.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dur.ac.uk/3446/1/Ed.D._thesis.pdf.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pt-PT" sz="800" b="0" i="0" strike="noStrike" baseline="0" dirty="0" err="1">
                <a:latin typeface="Segoe UI Light"/>
                <a:cs typeface="Segoe UI Light"/>
              </a:rPr>
              <a:t>Brink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H., Van der Walt, C., &amp; Van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Rensburg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G. (2012). 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Fundamentals </a:t>
            </a:r>
            <a:r>
              <a:rPr lang="pt-PT" sz="800" b="0" i="1" strike="noStrike" baseline="0" dirty="0" err="1">
                <a:latin typeface="Segoe UI Light"/>
                <a:cs typeface="Segoe UI Light"/>
              </a:rPr>
              <a:t>of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 research </a:t>
            </a:r>
            <a:r>
              <a:rPr lang="pt-PT" sz="800" b="0" i="1" strike="noStrike" baseline="0" dirty="0" err="1">
                <a:latin typeface="Segoe UI Light"/>
                <a:cs typeface="Segoe UI Light"/>
              </a:rPr>
              <a:t>methodology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for health professionals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3rd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Cape Town, South Africa: JUTA.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Bryman, A. (2004).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Social research methods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2nd Ed. New York, NY: Oxford University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Press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.</a:t>
            </a:r>
            <a:endParaRPr lang="en-US" sz="800" dirty="0">
              <a:latin typeface="Segoe UI Light"/>
              <a:cs typeface="Segoe UI Light"/>
            </a:endParaRPr>
          </a:p>
          <a:p>
            <a:r>
              <a:rPr lang="en-US" sz="800" dirty="0">
                <a:latin typeface="Segoe UI Light"/>
                <a:cs typeface="Segoe UI Light"/>
              </a:rPr>
              <a:t>Burrell, G. and Morgan, G. (2016). </a:t>
            </a:r>
            <a:r>
              <a:rPr lang="en-US" sz="800" i="1" dirty="0">
                <a:latin typeface="Segoe UI Light"/>
                <a:cs typeface="Segoe UI Light"/>
              </a:rPr>
              <a:t>Sociological Paradigms and </a:t>
            </a:r>
            <a:r>
              <a:rPr lang="en-US" sz="800" i="1" dirty="0" err="1">
                <a:latin typeface="Segoe UI Light"/>
                <a:cs typeface="Segoe UI Light"/>
              </a:rPr>
              <a:t>Organisational</a:t>
            </a:r>
            <a:r>
              <a:rPr lang="en-US" sz="800" i="1" dirty="0">
                <a:latin typeface="Segoe UI Light"/>
                <a:cs typeface="Segoe UI Light"/>
              </a:rPr>
              <a:t> Analysis</a:t>
            </a:r>
            <a:r>
              <a:rPr lang="en-US" sz="800" dirty="0">
                <a:latin typeface="Segoe UI Light"/>
                <a:cs typeface="Segoe UI Light"/>
              </a:rPr>
              <a:t>. Abingdon: Routledge (originally published by Heinemann 1979), p.148.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Candy, P. C. (1989). Constructivism and the study of self-direction in adult learning.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Studies in the Education of Adults, 21(2</a:t>
            </a:r>
            <a:r>
              <a:rPr lang="en-US" sz="800" b="0" strike="noStrike" baseline="0" dirty="0">
                <a:latin typeface="Segoe UI Light"/>
                <a:cs typeface="Segoe UI Light"/>
              </a:rPr>
              <a:t>), 95–116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Chilisa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B., &amp; </a:t>
            </a:r>
            <a:r>
              <a:rPr lang="en-US" sz="800" b="0" i="0" strike="noStrike" baseline="0" dirty="0" err="1">
                <a:latin typeface="Segoe UI Light"/>
                <a:cs typeface="Segoe UI Light"/>
              </a:rPr>
              <a:t>Preece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J. (2005).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Research methods for adult educators in Africa.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Hamburg, Germany: UNESCO Institute of Education.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Clough, P., &amp; Nutbrown, C. (2007).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A student's guide to methodology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2nd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London,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England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: Sage.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Cohen, L., &amp; Manion, L. (1994).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Research methods in education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4th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London, England: 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Routledge.</a:t>
            </a:r>
            <a:endParaRPr lang="en-US" sz="800" dirty="0">
              <a:latin typeface="Segoe UI Light"/>
              <a:cs typeface="Segoe UI Light"/>
            </a:endParaRPr>
          </a:p>
          <a:p>
            <a:pPr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Creswell, J. W. (2007).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Qualitative inquiry and research design: Choosing among five approaches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2nd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Thousand Oaks, CA: Sage Publications.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Creswell, J. W. (2009).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Research design: Qualitative and quantitative, and mixed methods approaches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3rd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New Delhi, India: Sage Publications.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Creswell, J. W., &amp; Plano Clark, V. L. (2011).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Designing and conducting mixed methods research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2nd </a:t>
            </a:r>
            <a:r>
              <a:rPr lang="pt-PT" sz="800" dirty="0">
                <a:latin typeface="Segoe UI Light"/>
                <a:cs typeface="Segoe UI Light"/>
              </a:rPr>
              <a:t>E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d. Los Angeles, CA: Sage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Publications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.</a:t>
            </a:r>
            <a:endParaRPr lang="en-US" sz="800" b="0" i="0" strike="noStrike" baseline="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Dash, K. K. (2005).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Selection of the research paradigm and methodology.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Manchester, England: Manchester Metropolitan University.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Daymon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C., &amp; Holloway, I. (2011).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Qualitative research methods in public relations and marketing communications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2nd </a:t>
            </a:r>
            <a:r>
              <a:rPr lang="en-US" sz="800" dirty="0">
                <a:latin typeface="Segoe UI Light"/>
                <a:cs typeface="Segoe UI Light"/>
              </a:rPr>
              <a:t>E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d. London, England: Routledge.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Easterby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-Smith, M., Thorpe, R., &amp; Lowe, A. (2002).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Management research: Introduction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2nd Ed. London, England: Sage Publications.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Ellis, D. (1992). The physical and cognitive paradigms in information retrieval research. </a:t>
            </a:r>
            <a:r>
              <a:rPr lang="pt-PT" sz="800" b="0" i="1" strike="noStrike" baseline="0" dirty="0" err="1">
                <a:latin typeface="Segoe UI Light"/>
                <a:cs typeface="Segoe UI Light"/>
              </a:rPr>
              <a:t>Journal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1" strike="noStrike" baseline="0" dirty="0" err="1">
                <a:latin typeface="Segoe UI Light"/>
                <a:cs typeface="Segoe UI Light"/>
              </a:rPr>
              <a:t>of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1" strike="noStrike" baseline="0" dirty="0" err="1">
                <a:latin typeface="Segoe UI Light"/>
                <a:cs typeface="Segoe UI Light"/>
              </a:rPr>
              <a:t>Documentation</a:t>
            </a:r>
            <a:r>
              <a:rPr lang="pt-PT" sz="800" b="0" i="1" strike="noStrike" baseline="0" dirty="0">
                <a:latin typeface="Segoe UI Light"/>
                <a:cs typeface="Segoe UI Light"/>
              </a:rPr>
              <a:t>, 48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, 45–64.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>
                <a:latin typeface="Segoe UI Light"/>
                <a:cs typeface="Segoe UI Light"/>
              </a:rPr>
              <a:t>Eun, Y. S. (2016). To what extent is post-positivism ‘</a:t>
            </a:r>
            <a:r>
              <a:rPr lang="en-US" sz="800" b="0" i="0" strike="noStrike" baseline="0" dirty="0" err="1">
                <a:latin typeface="Segoe UI Light"/>
                <a:cs typeface="Segoe UI Light"/>
              </a:rPr>
              <a:t>practised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’ in international relations? Evidence from China and the USA.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International Political Science Review, 38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(5), 1–15.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de-DE" sz="800" b="0" i="0" strike="noStrike" baseline="0" dirty="0">
                <a:latin typeface="Segoe UI Light"/>
                <a:cs typeface="Segoe UI Light"/>
              </a:rPr>
              <a:t>Goldkuhl, G. (2012). Pragmatism vs interpretivism in qualitative information systems 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research.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European Journal of Information Systems, 21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135–146.</a:t>
            </a:r>
          </a:p>
          <a:p>
            <a:pPr algn="l">
              <a:lnSpc>
                <a:spcPct val="150000"/>
              </a:lnSpc>
            </a:pPr>
            <a:r>
              <a:rPr lang="en-US" sz="800" b="0" i="0" strike="noStrike" baseline="0" dirty="0" err="1">
                <a:latin typeface="Segoe UI Light"/>
                <a:cs typeface="Segoe UI Light"/>
              </a:rPr>
              <a:t>Hawkesworth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, M. (1992). Epistemology and policy analysis. In: W. Dunn, &amp; R. M. Kelly (Eds.) </a:t>
            </a:r>
            <a:r>
              <a:rPr lang="en-US" sz="800" b="0" i="1" strike="noStrike" baseline="0" dirty="0">
                <a:latin typeface="Segoe UI Light"/>
                <a:cs typeface="Segoe UI Light"/>
              </a:rPr>
              <a:t>Advances in policy studies since 1950,</a:t>
            </a:r>
            <a:r>
              <a:rPr lang="en-US" sz="800" b="0" i="0" strike="noStrike" baseline="0" dirty="0">
                <a:latin typeface="Segoe UI Light"/>
                <a:cs typeface="Segoe UI Light"/>
              </a:rPr>
              <a:t> New Brunswick, NJ: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Transaction</a:t>
            </a:r>
            <a:r>
              <a:rPr lang="pt-PT" sz="800" b="0" i="0" strike="noStrike" baseline="0" dirty="0">
                <a:latin typeface="Segoe UI Light"/>
                <a:cs typeface="Segoe UI Light"/>
              </a:rPr>
              <a:t> </a:t>
            </a:r>
            <a:r>
              <a:rPr lang="pt-PT" sz="800" b="0" i="0" strike="noStrike" baseline="0" dirty="0" err="1">
                <a:latin typeface="Segoe UI Light"/>
                <a:cs typeface="Segoe UI Light"/>
              </a:rPr>
              <a:t>Press</a:t>
            </a:r>
            <a:r>
              <a:rPr lang="pt-PT" sz="800" dirty="0">
                <a:latin typeface="Segoe UI Light"/>
                <a:cs typeface="Segoe UI Light"/>
              </a:rPr>
              <a:t>, pp. 295-330.</a:t>
            </a:r>
            <a:endParaRPr lang="pt-PT" sz="800" dirty="0">
              <a:latin typeface="Segoe UI Light"/>
              <a:ea typeface="Calibri"/>
              <a:cs typeface="Segoe UI Light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21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Referências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ta: Pentágono 40">
            <a:extLst>
              <a:ext uri="{FF2B5EF4-FFF2-40B4-BE49-F238E27FC236}">
                <a16:creationId xmlns:a16="http://schemas.microsoft.com/office/drawing/2014/main" id="{019FEBAF-8B46-A5C4-251D-0354D156EB33}"/>
              </a:ext>
            </a:extLst>
          </p:cNvPr>
          <p:cNvSpPr/>
          <p:nvPr/>
        </p:nvSpPr>
        <p:spPr>
          <a:xfrm rot="2530948">
            <a:off x="-76578" y="-61415"/>
            <a:ext cx="1405222" cy="1016156"/>
          </a:xfrm>
          <a:prstGeom prst="homePlat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029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10664" y="1591509"/>
            <a:ext cx="12181336" cy="431675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Henderson, K. A. (2011). Post-positivism and the pragmatics of leisure research.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Leisure </a:t>
            </a:r>
            <a:r>
              <a:rPr lang="pt-PT" sz="800" b="0" i="1" u="none" strike="noStrike" baseline="0" dirty="0" err="1">
                <a:latin typeface="Segoe UI Light"/>
                <a:cs typeface="Segoe UI Light"/>
              </a:rPr>
              <a:t>Sciences</a:t>
            </a:r>
            <a:r>
              <a:rPr lang="pt-PT" sz="800" b="0" i="1" u="none" strike="noStrike" baseline="0" dirty="0">
                <a:latin typeface="Segoe UI Light"/>
                <a:cs typeface="Segoe UI Light"/>
              </a:rPr>
              <a:t>, 33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(4), 341–346.</a:t>
            </a:r>
            <a:endParaRPr lang="en-US" sz="800" dirty="0">
              <a:latin typeface="Segoe UI Light"/>
              <a:ea typeface="Calibri"/>
              <a:cs typeface="Segoe UI Light"/>
            </a:endParaRPr>
          </a:p>
          <a:p>
            <a:pPr>
              <a:lnSpc>
                <a:spcPct val="150000"/>
              </a:lnSpc>
            </a:pPr>
            <a:r>
              <a:rPr lang="en-US" sz="800" dirty="0" err="1">
                <a:latin typeface="Segoe UI Light"/>
                <a:ea typeface="Calibri"/>
                <a:cs typeface="Segoe UI Light"/>
              </a:rPr>
              <a:t>Kankam</a:t>
            </a:r>
            <a:r>
              <a:rPr lang="en-US" sz="800" dirty="0">
                <a:latin typeface="Segoe UI Light"/>
                <a:ea typeface="Calibri"/>
                <a:cs typeface="Segoe UI Light"/>
              </a:rPr>
              <a:t>, P.K. (2019). The use of paradigms in information research. </a:t>
            </a:r>
            <a:r>
              <a:rPr lang="en-US" sz="800" i="1" dirty="0">
                <a:latin typeface="Segoe UI Light"/>
                <a:ea typeface="Calibri"/>
                <a:cs typeface="Segoe UI Light"/>
              </a:rPr>
              <a:t>Library &amp; Information Science Research 41(2</a:t>
            </a:r>
            <a:r>
              <a:rPr lang="en-US" sz="800" dirty="0">
                <a:latin typeface="Segoe UI Light"/>
                <a:ea typeface="Calibri"/>
                <a:cs typeface="Segoe UI Light"/>
              </a:rPr>
              <a:t>),  85–92.</a:t>
            </a: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Kinash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S. (2006). Paradigms, methodology &amp; methods. Retrieved from http://www.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bond.edu.au/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prod_ext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groups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public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/@pub-tls-gen/documents/genericwebdocument/bd3_012336.pdf.</a:t>
            </a:r>
            <a:endParaRPr lang="en-US" sz="800" dirty="0">
              <a:latin typeface="Segoe UI Light"/>
              <a:ea typeface="Calibri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Kuhn, T. S. (196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2).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The structure of scientific revolution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. Chicago, IL: University of Chicago </a:t>
            </a:r>
            <a:r>
              <a:rPr lang="pt-PT" sz="800" b="0" u="none" strike="noStrike" baseline="0" dirty="0" err="1">
                <a:latin typeface="Segoe UI Light"/>
                <a:cs typeface="Segoe UI Light"/>
              </a:rPr>
              <a:t>Press</a:t>
            </a:r>
            <a:r>
              <a:rPr lang="pt-PT" sz="800" b="0" i="1" u="none" strike="noStrike" baseline="0" dirty="0">
                <a:latin typeface="Segoe UI Light"/>
                <a:cs typeface="Segoe UI Light"/>
              </a:rPr>
              <a:t>.</a:t>
            </a:r>
            <a:endParaRPr lang="pt-PT" sz="800" i="1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Kurki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M., &amp; Wight, C. (2013). International relations and social science. In: T. Dunne, M.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Kurki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&amp; S. Smith (Eds.)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International relations theories: Discipline and diversity, 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Oxford, England: Oxford University Press, pp. 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14–35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Maykut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P., &amp; Morehouse, R. (2005).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Beginning qualitative research: A philosophic and practical guide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.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 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London, England: The Falmer Press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.</a:t>
            </a:r>
            <a:endParaRPr lang="pt-PT" sz="800" b="0" i="0" u="none" strike="noStrike" baseline="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Morçöl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G. (2002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A new mind for policy analysis: Toward a post-Newtonian and postpositivist epistemology and methodology. 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Westport, CT: Praeger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.</a:t>
            </a:r>
            <a:endParaRPr lang="pt-PT" sz="800" dirty="0">
              <a:latin typeface="Segoe UI Light"/>
              <a:ea typeface="Calibri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dirty="0">
                <a:latin typeface="Segoe UI Light"/>
                <a:ea typeface="Calibri"/>
                <a:cs typeface="Segoe UI Light"/>
              </a:rPr>
              <a:t>Mertens, D. M. (2005). </a:t>
            </a:r>
            <a:r>
              <a:rPr lang="en-US" sz="800" i="1" dirty="0">
                <a:latin typeface="Segoe UI Light"/>
                <a:ea typeface="Calibri"/>
                <a:cs typeface="Segoe UI Light"/>
              </a:rPr>
              <a:t>Research methods in education and psychology: Integrating diversity with quantitative and qualitative approaches, </a:t>
            </a:r>
            <a:r>
              <a:rPr lang="en-US" sz="800" dirty="0">
                <a:latin typeface="Segoe UI Light"/>
                <a:ea typeface="Calibri"/>
                <a:cs typeface="Segoe UI Light"/>
              </a:rPr>
              <a:t>2nd Ed. Thousand Oaks, CA: Sage.</a:t>
            </a: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Nieuwenhuis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J. (2010). Introducing qualitative research. In K. Maree (Eds.).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First steps in research,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 Pretoria, South Africa: Van Schaik Publishers, pp. 46–68.</a:t>
            </a:r>
            <a:endParaRPr lang="en-US" sz="800" dirty="0">
              <a:latin typeface="Segoe UI Light"/>
              <a:ea typeface="Calibri"/>
              <a:cs typeface="Segoe UI Light"/>
            </a:endParaRPr>
          </a:p>
          <a:p>
            <a:pPr>
              <a:lnSpc>
                <a:spcPct val="150000"/>
              </a:lnSpc>
            </a:pPr>
            <a:r>
              <a:rPr lang="en-US" sz="800" dirty="0">
                <a:latin typeface="Segoe UI Light"/>
                <a:cs typeface="Segoe UI Light"/>
              </a:rPr>
              <a:t>Nunes, A. </a:t>
            </a:r>
            <a:r>
              <a:rPr lang="en-US" sz="800" dirty="0" err="1">
                <a:latin typeface="Segoe UI Light"/>
                <a:cs typeface="Segoe UI Light"/>
              </a:rPr>
              <a:t>Sedas</a:t>
            </a:r>
            <a:r>
              <a:rPr lang="en-US" sz="800" dirty="0">
                <a:latin typeface="Segoe UI Light"/>
                <a:cs typeface="Segoe UI Light"/>
              </a:rPr>
              <a:t> (1996). </a:t>
            </a:r>
            <a:r>
              <a:rPr lang="en-US" sz="800" i="1" dirty="0" err="1">
                <a:latin typeface="Segoe UI Light"/>
                <a:cs typeface="Segoe UI Light"/>
              </a:rPr>
              <a:t>Questões</a:t>
            </a:r>
            <a:r>
              <a:rPr lang="en-US" sz="800" i="1" dirty="0">
                <a:latin typeface="Segoe UI Light"/>
                <a:cs typeface="Segoe UI Light"/>
              </a:rPr>
              <a:t> </a:t>
            </a:r>
            <a:r>
              <a:rPr lang="en-US" sz="800" i="1" dirty="0" err="1">
                <a:latin typeface="Segoe UI Light"/>
                <a:cs typeface="Segoe UI Light"/>
              </a:rPr>
              <a:t>Preliminares</a:t>
            </a:r>
            <a:r>
              <a:rPr lang="en-US" sz="800" i="1" dirty="0">
                <a:latin typeface="Segoe UI Light"/>
                <a:cs typeface="Segoe UI Light"/>
              </a:rPr>
              <a:t> </a:t>
            </a:r>
            <a:r>
              <a:rPr lang="en-US" sz="800" i="1" dirty="0" err="1">
                <a:latin typeface="Segoe UI Light"/>
                <a:cs typeface="Segoe UI Light"/>
              </a:rPr>
              <a:t>sobre</a:t>
            </a:r>
            <a:r>
              <a:rPr lang="en-US" sz="800" i="1" dirty="0">
                <a:latin typeface="Segoe UI Light"/>
                <a:cs typeface="Segoe UI Light"/>
              </a:rPr>
              <a:t> as </a:t>
            </a:r>
            <a:r>
              <a:rPr lang="en-US" sz="800" i="1" dirty="0" err="1">
                <a:latin typeface="Segoe UI Light"/>
                <a:cs typeface="Segoe UI Light"/>
              </a:rPr>
              <a:t>Ciências</a:t>
            </a:r>
            <a:r>
              <a:rPr lang="en-US" sz="800" i="1" dirty="0">
                <a:latin typeface="Segoe UI Light"/>
                <a:cs typeface="Segoe UI Light"/>
              </a:rPr>
              <a:t> </a:t>
            </a:r>
            <a:r>
              <a:rPr lang="en-US" sz="800" i="1" dirty="0" err="1">
                <a:latin typeface="Segoe UI Light"/>
                <a:cs typeface="Segoe UI Light"/>
              </a:rPr>
              <a:t>Sociai</a:t>
            </a:r>
            <a:r>
              <a:rPr lang="en-US" sz="800" dirty="0" err="1">
                <a:latin typeface="Segoe UI Light"/>
                <a:cs typeface="Segoe UI Light"/>
              </a:rPr>
              <a:t>s</a:t>
            </a:r>
            <a:r>
              <a:rPr lang="en-US" sz="800" dirty="0">
                <a:latin typeface="Segoe UI Light"/>
                <a:cs typeface="Segoe UI Light"/>
              </a:rPr>
              <a:t>, 12ª </a:t>
            </a:r>
            <a:r>
              <a:rPr lang="en-US" sz="800" dirty="0" err="1">
                <a:latin typeface="Segoe UI Light"/>
                <a:cs typeface="Segoe UI Light"/>
              </a:rPr>
              <a:t>edição</a:t>
            </a:r>
            <a:r>
              <a:rPr lang="en-US" sz="800" dirty="0">
                <a:latin typeface="Segoe UI Light"/>
                <a:cs typeface="Segoe UI Light"/>
              </a:rPr>
              <a:t>. Lisboa: Editorial </a:t>
            </a:r>
            <a:r>
              <a:rPr lang="en-US" sz="800" dirty="0" err="1">
                <a:latin typeface="Segoe UI Light"/>
                <a:cs typeface="Segoe UI Light"/>
              </a:rPr>
              <a:t>Presença</a:t>
            </a:r>
            <a:r>
              <a:rPr lang="en-US" sz="800" dirty="0">
                <a:latin typeface="Segoe UI Light"/>
                <a:cs typeface="Segoe UI Light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Segoe UI Light"/>
                <a:cs typeface="Segoe UI Light"/>
              </a:rPr>
              <a:t>Saunders, M.N.K., Lewis, P. and Thornhill, A. (2019). </a:t>
            </a:r>
            <a:r>
              <a:rPr lang="en-US" sz="800" i="1" dirty="0">
                <a:latin typeface="Segoe UI Light"/>
                <a:cs typeface="Segoe UI Light"/>
              </a:rPr>
              <a:t>Research Methods for Business Students</a:t>
            </a:r>
            <a:r>
              <a:rPr lang="en-US" sz="800" dirty="0">
                <a:latin typeface="Segoe UI Light"/>
                <a:cs typeface="Segoe UI Light"/>
              </a:rPr>
              <a:t>, 8th Ed. New York: Pearson.</a:t>
            </a: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Schensul, J. J. (2012). Methodology, methods, and tools in qualitative research. In: S. D.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Lapan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M. T.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Quartaroli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&amp; F. J. Riemer (Eds.)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Qualitative research: An introduction to methods and designs</a:t>
            </a:r>
            <a:r>
              <a:rPr lang="en-US" sz="800" dirty="0">
                <a:latin typeface="Segoe UI Light"/>
                <a:cs typeface="Segoe UI Light"/>
              </a:rPr>
              <a:t>,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 London, England: Sage Publications, pp. 69–103.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Scotland, J. (2012). Exploring the philosophical underpinnings of research: Relating ontology and epistemology to the methodology and methods of the scientific, interpretive, and critical research paradigms.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English Language Teaching, 5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(9), 9–16.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Shanks, G. (2002). Guidelines for conducting positivist case study research in information systems.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AJIS – Special Issue, 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76–85.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Stewart, W. P., &amp; Floyd, M. F. (2004). Visualizing leisure.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Journal of Leisure Research, </a:t>
            </a:r>
            <a:r>
              <a:rPr lang="pt-PT" sz="800" b="0" i="1" u="none" strike="noStrike" baseline="0" dirty="0">
                <a:latin typeface="Segoe UI Light"/>
                <a:cs typeface="Segoe UI Light"/>
              </a:rPr>
              <a:t>36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(4), 445–460.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Tashakkori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A., &amp; Teddlie, C. (2003). Major issues and controversies in the use of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mixedmethods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 in the social and behavioral sciences. In: A.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Tashakorri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&amp; C. Teddlie (Eds.)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Handbook of mixed methods in social &amp; behavioral research,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 Thousand Oaks, CA: Sage Publications, pp. 3–50.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dirty="0">
                <a:latin typeface="Segoe UI Light"/>
                <a:cs typeface="Segoe UI Light"/>
              </a:rPr>
              <a:t>Taylor, P. C., &amp; Mertens, M. N. D. (2013). Educational research paradigms: From positivism to multi-paradigmatic. Retrieved from http://www.meaningcentered.org/educationalresearch-paradigms-from-positivism-to-multiparadigmatic/.</a:t>
            </a:r>
            <a:endParaRPr lang="en-US" sz="800" b="0" i="0" u="none" strike="noStrike" baseline="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Teddlie, C., &amp;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Tashakkori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A. (2009).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Foundations of mixed methods research: Integrating quantitative and qualitative approaches in the social and </a:t>
            </a:r>
            <a:r>
              <a:rPr lang="en-US" sz="800" b="0" i="1" u="none" strike="noStrike" baseline="0" dirty="0" err="1">
                <a:latin typeface="Segoe UI Light"/>
                <a:cs typeface="Segoe UI Light"/>
              </a:rPr>
              <a:t>behavioural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 sciences</a:t>
            </a:r>
            <a:r>
              <a:rPr lang="en-US" sz="800" b="0" u="none" strike="noStrike" baseline="0" dirty="0">
                <a:latin typeface="Segoe UI Light"/>
                <a:cs typeface="Segoe UI Light"/>
              </a:rPr>
              <a:t>. Thousand </a:t>
            </a:r>
            <a:r>
              <a:rPr lang="pt-PT" sz="800" b="0" u="none" strike="noStrike" baseline="0" dirty="0" err="1">
                <a:latin typeface="Segoe UI Light"/>
                <a:cs typeface="Segoe UI Light"/>
              </a:rPr>
              <a:t>Oaks</a:t>
            </a:r>
            <a:r>
              <a:rPr lang="pt-PT" sz="800" b="0" u="none" strike="noStrike" baseline="0" dirty="0">
                <a:latin typeface="Segoe UI Light"/>
                <a:cs typeface="Segoe UI Light"/>
              </a:rPr>
              <a:t>, CA: Sage </a:t>
            </a:r>
            <a:r>
              <a:rPr lang="pt-PT" sz="800" b="0" u="none" strike="noStrike" baseline="0" dirty="0" err="1">
                <a:latin typeface="Segoe UI Light"/>
                <a:cs typeface="Segoe UI Light"/>
              </a:rPr>
              <a:t>Publications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Turyasingura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W. (2011). Interdependency of knowledge management and organizational learning: The case of higher education institutions in Uganda. Retrieved from http://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wiredspace.wits.ac.za/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bitstream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handle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/10539/10895/</a:t>
            </a:r>
            <a:r>
              <a:rPr lang="pt-PT" sz="800" b="0" i="0" u="none" strike="noStrike" baseline="0" dirty="0" err="1">
                <a:latin typeface="Segoe UI Light"/>
                <a:cs typeface="Segoe UI Light"/>
              </a:rPr>
              <a:t>PHDThesisTuryasinguraFinal.pdf?sequence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=1.</a:t>
            </a:r>
            <a:endParaRPr lang="pt-PT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Vorster, K. (2012). Towards a post-secularist paradigm?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Studia </a:t>
            </a:r>
            <a:r>
              <a:rPr lang="en-US" sz="800" b="0" i="1" u="none" strike="noStrike" baseline="0" dirty="0" err="1">
                <a:latin typeface="Segoe UI Light"/>
                <a:cs typeface="Segoe UI Light"/>
              </a:rPr>
              <a:t>Historiae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 </a:t>
            </a:r>
            <a:r>
              <a:rPr lang="en-US" sz="800" b="0" i="1" u="none" strike="noStrike" baseline="0" dirty="0" err="1">
                <a:latin typeface="Segoe UI Light"/>
                <a:cs typeface="Segoe UI Light"/>
              </a:rPr>
              <a:t>Ecclesiasticae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, </a:t>
            </a:r>
            <a:r>
              <a:rPr lang="pt-PT" sz="800" b="0" i="1" u="none" strike="noStrike" baseline="0" dirty="0">
                <a:latin typeface="Segoe UI Light"/>
                <a:cs typeface="Segoe UI Light"/>
              </a:rPr>
              <a:t>38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(2), 191–208.</a:t>
            </a:r>
            <a:endParaRPr lang="en-US" sz="800" dirty="0">
              <a:latin typeface="Segoe UI Light"/>
              <a:cs typeface="Segoe UI Light"/>
            </a:endParaRPr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Wang, W., Duffy, A., &amp;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Haffey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M. (2007). A post-positivism view of function </a:t>
            </a:r>
            <a:r>
              <a:rPr lang="en-US" sz="800" b="0" i="0" u="none" strike="noStrike" baseline="0" dirty="0" err="1">
                <a:latin typeface="Segoe UI Light"/>
                <a:cs typeface="Segoe UI Light"/>
              </a:rPr>
              <a:t>behaviour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 structure.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Proceedings from International Conference on Engineering Design, ICED’07 </a:t>
            </a:r>
            <a:r>
              <a:rPr lang="fr-FR" sz="800" b="0" i="1" u="none" strike="noStrike" baseline="0" dirty="0">
                <a:latin typeface="Segoe UI Light"/>
                <a:cs typeface="Segoe UI Light"/>
              </a:rPr>
              <a:t>28–31</a:t>
            </a:r>
            <a:r>
              <a:rPr lang="fr-FR" sz="800" dirty="0">
                <a:latin typeface="Segoe UI Light"/>
                <a:cs typeface="Segoe UI Light"/>
              </a:rPr>
              <a:t>,</a:t>
            </a:r>
            <a:r>
              <a:rPr lang="fr-FR" sz="800" b="0" i="0" u="none" strike="noStrike" baseline="0" dirty="0">
                <a:latin typeface="Segoe UI Light"/>
                <a:cs typeface="Segoe UI Light"/>
              </a:rPr>
              <a:t> Paris, France: Cite Des Sciences Et De L'industrie Paris-France, pp. 1–12</a:t>
            </a:r>
            <a:endParaRPr lang="en-US" sz="800" dirty="0">
              <a:latin typeface="Segoe UI Light"/>
              <a:cs typeface="Segoe UI Light"/>
            </a:endParaRPr>
          </a:p>
          <a:p>
            <a:pPr>
              <a:lnSpc>
                <a:spcPct val="150000"/>
              </a:lnSpc>
            </a:pPr>
            <a:r>
              <a:rPr lang="en-US" sz="800" dirty="0" err="1">
                <a:latin typeface="Segoe UI Light"/>
                <a:cs typeface="Segoe UI Light"/>
              </a:rPr>
              <a:t>Wiewiora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, A. (2013).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The role of organizational culture, trust and mechanism in inter-project knowledge sharing. </a:t>
            </a:r>
            <a:r>
              <a:rPr lang="en-US" sz="800" b="0" i="0" u="none" strike="noStrike" baseline="0" dirty="0">
                <a:latin typeface="Segoe UI Light"/>
                <a:cs typeface="Segoe UI Light"/>
              </a:rPr>
              <a:t>Queensland University of Technology. Retrieved from </a:t>
            </a:r>
            <a:r>
              <a:rPr lang="en-US" sz="800" b="0" i="0" u="none" strike="noStrike" baseline="0" dirty="0">
                <a:latin typeface="Segoe UI Light"/>
                <a:cs typeface="Segoe U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PT" sz="800" b="0" i="0" u="none" strike="noStrike" baseline="0" dirty="0">
                <a:latin typeface="Segoe UI Light"/>
                <a:cs typeface="Segoe U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eprints.qut.edu.au/50881/1/Anna_Wiewiora_Thesis.pdf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.</a:t>
            </a:r>
            <a:endParaRPr lang="pt-PT" dirty="0"/>
          </a:p>
          <a:p>
            <a:pPr algn="l">
              <a:lnSpc>
                <a:spcPct val="150000"/>
              </a:lnSpc>
            </a:pPr>
            <a:r>
              <a:rPr lang="en-US" sz="800" b="0" i="0" u="none" strike="noStrike" baseline="0" dirty="0">
                <a:latin typeface="Segoe UI Light"/>
                <a:cs typeface="Segoe UI Light"/>
              </a:rPr>
              <a:t>Wolcott, H. F. (1990). Making a study more ethnographic. </a:t>
            </a:r>
            <a:r>
              <a:rPr lang="en-US" sz="800" b="0" i="1" u="none" strike="noStrike" baseline="0" dirty="0">
                <a:latin typeface="Segoe UI Light"/>
                <a:cs typeface="Segoe UI Light"/>
              </a:rPr>
              <a:t>Journal of Contemporary </a:t>
            </a:r>
            <a:r>
              <a:rPr lang="pt-PT" sz="800" b="0" i="1" u="none" strike="noStrike" baseline="0" dirty="0" err="1">
                <a:latin typeface="Segoe UI Light"/>
                <a:cs typeface="Segoe UI Light"/>
              </a:rPr>
              <a:t>Ethnography</a:t>
            </a:r>
            <a:r>
              <a:rPr lang="pt-PT" sz="800" b="0" i="1" u="none" strike="noStrike" baseline="0" dirty="0">
                <a:latin typeface="Segoe UI Light"/>
                <a:cs typeface="Segoe UI Light"/>
              </a:rPr>
              <a:t>, 19</a:t>
            </a:r>
            <a:r>
              <a:rPr lang="pt-PT" sz="800" b="0" i="0" u="none" strike="noStrike" baseline="0" dirty="0">
                <a:latin typeface="Segoe UI Light"/>
                <a:cs typeface="Segoe UI Light"/>
              </a:rPr>
              <a:t>(1), 44–72.</a:t>
            </a:r>
            <a:endParaRPr lang="pt-PT" sz="800" b="1" dirty="0">
              <a:latin typeface="Segoe UI Light"/>
              <a:cs typeface="Segoe UI Light"/>
            </a:endParaRP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22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Referências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ta: Pentágono 40">
            <a:extLst>
              <a:ext uri="{FF2B5EF4-FFF2-40B4-BE49-F238E27FC236}">
                <a16:creationId xmlns:a16="http://schemas.microsoft.com/office/drawing/2014/main" id="{B65C8C8C-F817-32D2-E381-DF49A723C1E9}"/>
              </a:ext>
            </a:extLst>
          </p:cNvPr>
          <p:cNvSpPr/>
          <p:nvPr/>
        </p:nvSpPr>
        <p:spPr>
          <a:xfrm rot="2530948">
            <a:off x="-76578" y="-61415"/>
            <a:ext cx="1405222" cy="1016156"/>
          </a:xfrm>
          <a:prstGeom prst="homePlat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6944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D6999C6-0590-B998-BDAE-6E12E3FBC08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735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50" name="Picture 2" descr="ISEG - Instituto Superior de Economia e Gestão - ISEG">
            <a:extLst>
              <a:ext uri="{FF2B5EF4-FFF2-40B4-BE49-F238E27FC236}">
                <a16:creationId xmlns:a16="http://schemas.microsoft.com/office/drawing/2014/main" id="{5CB2CE44-240F-726A-A256-14420B02C1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9" t="15095" r="16880" b="14434"/>
          <a:stretch/>
        </p:blipFill>
        <p:spPr bwMode="auto">
          <a:xfrm>
            <a:off x="7277100" y="1"/>
            <a:ext cx="4914900" cy="353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9C16A7-90D6-2646-BE52-A1AE12658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545837"/>
            <a:ext cx="6534150" cy="2401671"/>
          </a:xfrm>
          <a:noFill/>
        </p:spPr>
        <p:txBody>
          <a:bodyPr>
            <a:noAutofit/>
          </a:bodyPr>
          <a:lstStyle/>
          <a:p>
            <a:pPr algn="l"/>
            <a:r>
              <a:rPr lang="pt-PT" sz="4000" b="1" dirty="0">
                <a:solidFill>
                  <a:srgbClr val="FFFFFF"/>
                </a:solidFill>
              </a:rPr>
              <a:t>Agradecemos a vossa atenção!</a:t>
            </a:r>
            <a:br>
              <a:rPr lang="en-US" dirty="0"/>
            </a:br>
            <a:br>
              <a:rPr lang="pt-PT" sz="4000" dirty="0"/>
            </a:br>
            <a:endParaRPr lang="pt-PT" sz="4000" b="1" dirty="0">
              <a:solidFill>
                <a:srgbClr val="FFFFFF"/>
              </a:solidFill>
              <a:latin typeface="Segoe UI Light"/>
              <a:ea typeface="Calibri"/>
              <a:cs typeface="Segoe UI Ligh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94C0A0B-C070-D7D5-5AA8-F5189431099D}"/>
              </a:ext>
            </a:extLst>
          </p:cNvPr>
          <p:cNvSpPr txBox="1">
            <a:spLocks/>
          </p:cNvSpPr>
          <p:nvPr/>
        </p:nvSpPr>
        <p:spPr>
          <a:xfrm>
            <a:off x="351545" y="5105400"/>
            <a:ext cx="6153150" cy="1642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Universidade de Lisboa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I.S.E.G.-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Lisbon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School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of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Economics</a:t>
            </a:r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&amp; Management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Programa de Doutoramento em Gestão 2023-2024</a:t>
            </a: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U.C. Metodologias de Investigação</a:t>
            </a:r>
          </a:p>
          <a:p>
            <a:pPr algn="l"/>
            <a:endParaRPr lang="pt-PT" sz="20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l"/>
            <a:r>
              <a:rPr lang="pt-PT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Docente: Professora Doutora Carla Curado</a:t>
            </a:r>
          </a:p>
          <a:p>
            <a:pPr algn="l"/>
            <a:r>
              <a:rPr lang="pt-PT" sz="2000" dirty="0">
                <a:solidFill>
                  <a:schemeClr val="bg1"/>
                </a:solidFill>
                <a:latin typeface="Segoe UI Light"/>
                <a:cs typeface="Segoe UI Light"/>
              </a:rPr>
              <a:t>Alunos: Leonor </a:t>
            </a:r>
            <a:r>
              <a:rPr lang="pt-PT" sz="2000" dirty="0" err="1">
                <a:solidFill>
                  <a:schemeClr val="bg1"/>
                </a:solidFill>
                <a:latin typeface="Segoe UI Light"/>
                <a:cs typeface="Segoe UI Light"/>
              </a:rPr>
              <a:t>Soczka</a:t>
            </a:r>
            <a:r>
              <a:rPr lang="pt-PT" sz="2000" dirty="0">
                <a:solidFill>
                  <a:schemeClr val="bg1"/>
                </a:solidFill>
                <a:latin typeface="Segoe UI Light"/>
                <a:cs typeface="Segoe UI Light"/>
              </a:rPr>
              <a:t> | Tomás Neves de Almeida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F56809-1DD3-E3EC-5077-1E062B068608}"/>
              </a:ext>
            </a:extLst>
          </p:cNvPr>
          <p:cNvSpPr txBox="1"/>
          <p:nvPr/>
        </p:nvSpPr>
        <p:spPr>
          <a:xfrm>
            <a:off x="10170459" y="6405282"/>
            <a:ext cx="186914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2000">
                <a:solidFill>
                  <a:srgbClr val="FFFFFF"/>
                </a:solidFill>
                <a:latin typeface="Segoe UI Light"/>
              </a:rPr>
              <a:t>Outubro 2023</a:t>
            </a:r>
            <a:endParaRPr lang="pt-PT" sz="200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75524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491AE-B4DB-FDD4-22DB-16ECD63B0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836" y="2849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O tema 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Ponto de partida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B3899B-0A5B-B970-FB67-24E88AA73771}"/>
              </a:ext>
            </a:extLst>
          </p:cNvPr>
          <p:cNvSpPr txBox="1"/>
          <p:nvPr/>
        </p:nvSpPr>
        <p:spPr>
          <a:xfrm>
            <a:off x="838200" y="2522916"/>
            <a:ext cx="10267950" cy="24929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400" i="1" dirty="0">
                <a:latin typeface="Segoe UI Light"/>
                <a:ea typeface="Calibri"/>
                <a:cs typeface="Segoe UI Light"/>
              </a:rPr>
              <a:t>“Sem as ideias de valor do sábio, não poderia haver, nem um princípio de seleção da matéria [a investigar], nem qualquer conhecimento judicioso do real singular , tal como sem a crença do sábio na significação de um determinado conteúdo cultural [leia-se social], o trabalho cuja finalidade é o conhecimento da realidade singular não teria pura e simplesmente nenhum sentido”. </a:t>
            </a:r>
            <a:endParaRPr lang="pt-PT" sz="2400" i="1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endParaRPr lang="pt-PT" i="1" dirty="0">
              <a:latin typeface="Segoe UI Light"/>
              <a:ea typeface="Calibri"/>
              <a:cs typeface="Segoe UI Light"/>
            </a:endParaRPr>
          </a:p>
          <a:p>
            <a:pPr algn="just"/>
            <a:r>
              <a:rPr lang="pt-PT" i="1" dirty="0">
                <a:latin typeface="Segoe UI Light"/>
                <a:ea typeface="Calibri"/>
                <a:cs typeface="Segoe UI Light"/>
              </a:rPr>
              <a:t>Weber (1965 cit. por Nunes, 1996)</a:t>
            </a:r>
            <a:endParaRPr lang="pt-PT" i="1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844EC81-FC44-AE85-38B2-1FDC4CE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Picture 2" descr="Gestão - ISEG | Inspiring Future">
            <a:extLst>
              <a:ext uri="{FF2B5EF4-FFF2-40B4-BE49-F238E27FC236}">
                <a16:creationId xmlns:a16="http://schemas.microsoft.com/office/drawing/2014/main" id="{DBC4F498-DDC9-06E6-0982-B8C4082E3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121DD5-B227-33A8-9696-16BAA2FA8307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56A03A7-9188-3C08-D067-CA0B5563F2CF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EC69E9E8-C7E3-262B-E9D8-00F564DC86FD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CC06ED0-097D-074D-97B0-7AFB07A3BE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910"/>
          <a:stretch/>
        </p:blipFill>
        <p:spPr>
          <a:xfrm>
            <a:off x="5491065" y="1431595"/>
            <a:ext cx="6477904" cy="4188156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5D179BF3-D221-F5A4-5F4B-5249273E40C5}"/>
              </a:ext>
            </a:extLst>
          </p:cNvPr>
          <p:cNvSpPr txBox="1"/>
          <p:nvPr/>
        </p:nvSpPr>
        <p:spPr>
          <a:xfrm>
            <a:off x="838200" y="1690688"/>
            <a:ext cx="4652865" cy="430887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E73133"/>
                </a:solidFill>
                <a:latin typeface="Segoe UI Light"/>
                <a:cs typeface="Segoe UI Light"/>
              </a:rPr>
              <a:t>Filosofia de Investigação</a:t>
            </a:r>
          </a:p>
          <a:p>
            <a:pPr algn="just"/>
            <a:r>
              <a:rPr lang="pt-PT" dirty="0">
                <a:latin typeface="Segoe UI Light"/>
                <a:cs typeface="Segoe UI Light"/>
              </a:rPr>
              <a:t>//</a:t>
            </a:r>
            <a:r>
              <a:rPr lang="pt-PT" sz="1800" dirty="0">
                <a:latin typeface="Segoe UI Light"/>
                <a:cs typeface="Segoe UI Light"/>
              </a:rPr>
              <a:t>Sistema de crenças e pressupostos sobre o desenvolvimento do conhecimento (Saunders </a:t>
            </a:r>
            <a:r>
              <a:rPr lang="pt-PT" sz="1800" i="1" dirty="0" err="1">
                <a:latin typeface="Segoe UI Light"/>
                <a:cs typeface="Segoe UI Light"/>
              </a:rPr>
              <a:t>et</a:t>
            </a:r>
            <a:r>
              <a:rPr lang="pt-PT" sz="1800" i="1" dirty="0">
                <a:latin typeface="Segoe UI Light"/>
                <a:cs typeface="Segoe UI Light"/>
              </a:rPr>
              <a:t> al</a:t>
            </a:r>
            <a:r>
              <a:rPr lang="pt-PT" sz="1800" dirty="0">
                <a:latin typeface="Segoe UI Light"/>
                <a:cs typeface="Segoe UI Light"/>
              </a:rPr>
              <a:t>.</a:t>
            </a:r>
            <a:r>
              <a:rPr lang="pt-PT" dirty="0">
                <a:latin typeface="Segoe UI Light"/>
                <a:cs typeface="Segoe UI Light"/>
              </a:rPr>
              <a:t>, 2019),</a:t>
            </a:r>
            <a:r>
              <a:rPr lang="pt-PT" sz="1800" dirty="0">
                <a:latin typeface="Segoe UI Light"/>
                <a:cs typeface="Segoe UI Light"/>
              </a:rPr>
              <a:t> pressupostos esses que moldam a forma como se colocam as questões de investigação, os métodos utilizados e como se interpretam os resultados</a:t>
            </a:r>
            <a:r>
              <a:rPr lang="pt-PT" dirty="0">
                <a:latin typeface="Segoe UI Light"/>
                <a:cs typeface="Segoe UI Light"/>
              </a:rPr>
              <a:t> (</a:t>
            </a:r>
            <a:r>
              <a:rPr lang="pt-PT" dirty="0" err="1">
                <a:latin typeface="Segoe UI Light"/>
                <a:cs typeface="Segoe UI Light"/>
              </a:rPr>
              <a:t>Crotty</a:t>
            </a:r>
            <a:r>
              <a:rPr lang="pt-PT" dirty="0">
                <a:latin typeface="Segoe UI Light"/>
                <a:cs typeface="Segoe UI Light"/>
              </a:rPr>
              <a:t>, 1998).</a:t>
            </a:r>
          </a:p>
          <a:p>
            <a:pPr algn="just"/>
            <a:endParaRPr lang="pt-PT" dirty="0">
              <a:latin typeface="Segoe UI Light" panose="020B0502040204020203" pitchFamily="34" charset="0"/>
              <a:ea typeface="Calibri"/>
              <a:cs typeface="Segoe UI Light" panose="020B0502040204020203" pitchFamily="34" charset="0"/>
            </a:endParaRPr>
          </a:p>
          <a:p>
            <a:pPr algn="just"/>
            <a:r>
              <a:rPr lang="pt-PT" dirty="0">
                <a:latin typeface="Segoe UI Light"/>
                <a:ea typeface="Calibri"/>
                <a:cs typeface="Segoe UI Light"/>
              </a:rPr>
              <a:t>Os </a:t>
            </a:r>
            <a:r>
              <a:rPr lang="pt-PT" b="1" dirty="0">
                <a:latin typeface="Segoe UI Light"/>
                <a:ea typeface="Calibri"/>
                <a:cs typeface="Segoe UI Light"/>
              </a:rPr>
              <a:t>pressupostos filosóficos dos investigadores </a:t>
            </a:r>
            <a:r>
              <a:rPr lang="pt-PT" dirty="0">
                <a:latin typeface="Segoe UI Light"/>
                <a:ea typeface="Calibri"/>
                <a:cs typeface="Segoe UI Light"/>
              </a:rPr>
              <a:t>“</a:t>
            </a:r>
            <a:r>
              <a:rPr lang="pt-PT" i="1" dirty="0">
                <a:latin typeface="Segoe UI Light"/>
                <a:ea typeface="Calibri"/>
                <a:cs typeface="Segoe UI Light"/>
              </a:rPr>
              <a:t>consistem numa atitude sobre a natureza da realidade (ontologia), como o investigador sabe o que sabe (epistemologia) e os métodos que utiliza no processo [de investigação] (metodologia)” </a:t>
            </a:r>
            <a:r>
              <a:rPr lang="pt-PT" dirty="0">
                <a:latin typeface="Segoe UI Light"/>
                <a:ea typeface="Calibri"/>
                <a:cs typeface="Segoe UI Light"/>
              </a:rPr>
              <a:t>(</a:t>
            </a:r>
            <a:r>
              <a:rPr lang="pt-PT" dirty="0" err="1">
                <a:latin typeface="Segoe UI Light"/>
                <a:ea typeface="Calibri"/>
                <a:cs typeface="Segoe UI Light"/>
              </a:rPr>
              <a:t>Creswell</a:t>
            </a:r>
            <a:r>
              <a:rPr lang="pt-PT" dirty="0">
                <a:latin typeface="Segoe UI Light"/>
                <a:ea typeface="Calibri"/>
                <a:cs typeface="Segoe UI Light"/>
              </a:rPr>
              <a:t>, 2007).</a:t>
            </a:r>
            <a:endParaRPr lang="pt-PT" sz="1800" dirty="0">
              <a:latin typeface="Segoe UI Light"/>
              <a:ea typeface="Calibri"/>
              <a:cs typeface="Segoe UI Light"/>
            </a:endParaRPr>
          </a:p>
          <a:p>
            <a:pPr algn="just"/>
            <a:endParaRPr lang="pt-PT" sz="1800" i="1" dirty="0">
              <a:latin typeface="Segoe UI Light"/>
              <a:ea typeface="Calibri"/>
              <a:cs typeface="Segoe UI Light"/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66DA630-5423-49F5-976D-118D83B3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Gestão - ISEG | Inspiring Future">
            <a:extLst>
              <a:ext uri="{FF2B5EF4-FFF2-40B4-BE49-F238E27FC236}">
                <a16:creationId xmlns:a16="http://schemas.microsoft.com/office/drawing/2014/main" id="{316EF69C-13EE-D693-1EFD-687CB9C7F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3B294FD-1650-2139-BD90-649D1125EBC7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5C8547C-F600-C7A2-DC26-A79E4C06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836" y="2849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O tema 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Ponto de partida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A69B9E-0EDB-0221-BC61-F490387291BA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7AC0FE42-4ACC-67B0-ECA5-0C912AF848D4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E3D9F8-FA87-D5D9-EAB6-284478D2CE43}"/>
              </a:ext>
            </a:extLst>
          </p:cNvPr>
          <p:cNvSpPr txBox="1"/>
          <p:nvPr/>
        </p:nvSpPr>
        <p:spPr>
          <a:xfrm>
            <a:off x="6367636" y="5608128"/>
            <a:ext cx="5049523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dirty="0" err="1">
                <a:latin typeface="Segoe UI Light"/>
                <a:cs typeface="Segoe UI Light"/>
              </a:rPr>
              <a:t>Figura</a:t>
            </a:r>
            <a:r>
              <a:rPr lang="en-US" sz="1400" dirty="0">
                <a:latin typeface="Segoe UI Light"/>
                <a:cs typeface="Segoe UI Light"/>
              </a:rPr>
              <a:t> 1: </a:t>
            </a:r>
            <a:r>
              <a:rPr lang="en-US" sz="1400" i="1" dirty="0">
                <a:latin typeface="Segoe UI Light"/>
                <a:cs typeface="Segoe UI Light"/>
              </a:rPr>
              <a:t>Research Onion</a:t>
            </a:r>
            <a:r>
              <a:rPr lang="en-US" sz="1400" dirty="0">
                <a:latin typeface="Segoe UI Light"/>
                <a:cs typeface="Segoe UI Light"/>
              </a:rPr>
              <a:t>. </a:t>
            </a:r>
            <a:endParaRPr lang="pt-PT" sz="1400" dirty="0">
              <a:latin typeface="Segoe UI Light"/>
              <a:cs typeface="Segoe UI Light"/>
            </a:endParaRPr>
          </a:p>
          <a:p>
            <a:pPr algn="ctr"/>
            <a:r>
              <a:rPr lang="en-US" sz="1400" dirty="0">
                <a:latin typeface="Segoe UI Light"/>
                <a:cs typeface="Segoe UI Light"/>
              </a:rPr>
              <a:t>Fonte: Saunders </a:t>
            </a:r>
            <a:r>
              <a:rPr lang="en-US" sz="1400" i="1" dirty="0">
                <a:latin typeface="Segoe UI Light"/>
                <a:cs typeface="Segoe UI Light"/>
              </a:rPr>
              <a:t>et al</a:t>
            </a:r>
            <a:r>
              <a:rPr lang="en-US" sz="1400" dirty="0">
                <a:latin typeface="Segoe UI Light"/>
                <a:cs typeface="Segoe UI Light"/>
              </a:rPr>
              <a:t>. (2019) p.130</a:t>
            </a:r>
            <a:endParaRPr lang="pt-PT" sz="1400" dirty="0"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06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741677" y="1477956"/>
            <a:ext cx="5049523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b="1" dirty="0">
                <a:solidFill>
                  <a:srgbClr val="E73133"/>
                </a:solidFill>
                <a:latin typeface="Segoe UI Light"/>
                <a:cs typeface="Segoe UI Light"/>
              </a:rPr>
              <a:t>Objetivismo</a:t>
            </a:r>
            <a:r>
              <a:rPr lang="pt-PT" dirty="0">
                <a:solidFill>
                  <a:srgbClr val="E73133"/>
                </a:solidFill>
                <a:latin typeface="Segoe UI Light"/>
                <a:cs typeface="Segoe UI Light"/>
              </a:rPr>
              <a:t>: </a:t>
            </a:r>
            <a:r>
              <a:rPr lang="pt-PT" b="1" dirty="0">
                <a:solidFill>
                  <a:srgbClr val="E73133"/>
                </a:solidFill>
                <a:latin typeface="Segoe UI Light"/>
                <a:cs typeface="Segoe UI Light"/>
              </a:rPr>
              <a:t>a realidade social é externa a nós e aos outros</a:t>
            </a:r>
            <a:r>
              <a:rPr lang="pt-PT" dirty="0">
                <a:solidFill>
                  <a:srgbClr val="E73133"/>
                </a:solidFill>
                <a:latin typeface="Segoe UI Light"/>
                <a:cs typeface="Segoe UI Light"/>
              </a:rPr>
              <a:t>. </a:t>
            </a:r>
            <a:endParaRPr lang="pt-PT" dirty="0">
              <a:solidFill>
                <a:srgbClr val="E7313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CCAC3B3-2073-BE07-5030-130B239A90FE}"/>
              </a:ext>
            </a:extLst>
          </p:cNvPr>
          <p:cNvSpPr txBox="1"/>
          <p:nvPr/>
        </p:nvSpPr>
        <p:spPr>
          <a:xfrm>
            <a:off x="741676" y="3698159"/>
            <a:ext cx="4679661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b="1" dirty="0">
                <a:solidFill>
                  <a:srgbClr val="E73133"/>
                </a:solidFill>
                <a:latin typeface="Segoe UI Light"/>
                <a:cs typeface="Segoe UI Light"/>
              </a:rPr>
              <a:t>Subjetivismo:  a realidade social é feita de perceções e consequentes ações dos atores sociais. </a:t>
            </a:r>
            <a:endParaRPr lang="en-US" b="1" dirty="0">
              <a:solidFill>
                <a:srgbClr val="E73133"/>
              </a:solidFill>
              <a:latin typeface="Segoe UI Light"/>
              <a:cs typeface="Segoe UI Light"/>
            </a:endParaRP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EAD4E30F-0521-4F4D-E693-069421F9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Picture 2" descr="Gestão - ISEG | Inspiring Future">
            <a:extLst>
              <a:ext uri="{FF2B5EF4-FFF2-40B4-BE49-F238E27FC236}">
                <a16:creationId xmlns:a16="http://schemas.microsoft.com/office/drawing/2014/main" id="{AC6E125F-BEA6-868E-CE47-01D0132F4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1D6730D8-74C2-5793-EDB4-BF0C0945F969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26272FB-3A0B-2077-3A51-46979E39B418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O tema 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Filosofias de Investigação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CB68D65-4266-1445-121F-2CBBE2DE4FC1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50C96F15-5DA3-65AF-D3BC-0B8747C398F8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F05C6D2-2E22-B731-49CB-D65068073DC1}"/>
              </a:ext>
            </a:extLst>
          </p:cNvPr>
          <p:cNvSpPr txBox="1"/>
          <p:nvPr/>
        </p:nvSpPr>
        <p:spPr>
          <a:xfrm>
            <a:off x="741677" y="2124287"/>
            <a:ext cx="504952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1400" dirty="0">
                <a:latin typeface="Segoe UI Light"/>
                <a:cs typeface="Segoe UI Light"/>
              </a:rPr>
              <a:t>//</a:t>
            </a:r>
            <a:r>
              <a:rPr lang="pt-PT" sz="1600" dirty="0">
                <a:latin typeface="Segoe UI Light"/>
                <a:cs typeface="Segoe UI Light"/>
              </a:rPr>
              <a:t>As entidades sociais comportam-se como as entidades físicas, na medida em que existem independentemente da forma como pensamos sobre elas, como as catalogamos ou a consciência que delas temos (Saunders </a:t>
            </a:r>
            <a:r>
              <a:rPr lang="pt-PT" sz="1600" i="1" dirty="0" err="1">
                <a:latin typeface="Segoe UI Light"/>
                <a:cs typeface="Segoe UI Light"/>
              </a:rPr>
              <a:t>et</a:t>
            </a:r>
            <a:r>
              <a:rPr lang="pt-PT" sz="1600" i="1" dirty="0">
                <a:latin typeface="Segoe UI Light"/>
                <a:cs typeface="Segoe UI Light"/>
              </a:rPr>
              <a:t> al</a:t>
            </a:r>
            <a:r>
              <a:rPr lang="pt-PT" sz="1600" dirty="0">
                <a:latin typeface="Segoe UI Light"/>
                <a:cs typeface="Segoe UI Light"/>
              </a:rPr>
              <a:t>., 2019)</a:t>
            </a:r>
            <a:r>
              <a:rPr lang="en-US" sz="1600" dirty="0">
                <a:latin typeface="Segoe UI Light"/>
                <a:cs typeface="Segoe UI Light"/>
              </a:rPr>
              <a:t>.</a:t>
            </a:r>
            <a:endParaRPr lang="pt-PT" sz="1400" dirty="0">
              <a:latin typeface="Segoe UI Light"/>
              <a:cs typeface="Segoe UI Light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7A066C0-DE03-CA60-8037-BE8AFDCAF9A4}"/>
              </a:ext>
            </a:extLst>
          </p:cNvPr>
          <p:cNvSpPr txBox="1"/>
          <p:nvPr/>
        </p:nvSpPr>
        <p:spPr>
          <a:xfrm>
            <a:off x="764590" y="4652266"/>
            <a:ext cx="4679662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1600" dirty="0">
                <a:latin typeface="Segoe UI Light"/>
                <a:cs typeface="Segoe UI Light"/>
              </a:rPr>
              <a:t>//A realidade é construída através da interação social, na qual os atores sociais criam significados e realidades parcialmente partilhadas- ou seja a realidade é criada </a:t>
            </a:r>
            <a:r>
              <a:rPr lang="pt-PT" sz="1600" dirty="0" err="1">
                <a:latin typeface="Segoe UI Light"/>
                <a:cs typeface="Segoe UI Light"/>
              </a:rPr>
              <a:t>intersubjetivamente</a:t>
            </a:r>
            <a:r>
              <a:rPr lang="pt-PT" sz="1600" dirty="0">
                <a:latin typeface="Segoe UI Light"/>
                <a:cs typeface="Segoe UI Light"/>
              </a:rPr>
              <a:t> (Saunders</a:t>
            </a:r>
            <a:r>
              <a:rPr lang="pt-PT" sz="1600" i="1" dirty="0">
                <a:latin typeface="Segoe UI Light"/>
                <a:cs typeface="Segoe UI Light"/>
              </a:rPr>
              <a:t> </a:t>
            </a:r>
            <a:r>
              <a:rPr lang="pt-PT" sz="1600" i="1" dirty="0" err="1">
                <a:latin typeface="Segoe UI Light"/>
                <a:cs typeface="Segoe UI Light"/>
              </a:rPr>
              <a:t>et</a:t>
            </a:r>
            <a:r>
              <a:rPr lang="pt-PT" sz="1600" i="1" dirty="0">
                <a:latin typeface="Segoe UI Light"/>
                <a:cs typeface="Segoe UI Light"/>
              </a:rPr>
              <a:t> al</a:t>
            </a:r>
            <a:r>
              <a:rPr lang="pt-PT" sz="1600" dirty="0">
                <a:latin typeface="Segoe UI Light"/>
                <a:cs typeface="Segoe UI Light"/>
              </a:rPr>
              <a:t>., 2019).</a:t>
            </a:r>
          </a:p>
        </p:txBody>
      </p:sp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F152BE6F-AFF0-0F9D-D186-56C49BFEF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71069"/>
              </p:ext>
            </p:extLst>
          </p:nvPr>
        </p:nvGraphicFramePr>
        <p:xfrm>
          <a:off x="6216315" y="1491600"/>
          <a:ext cx="5659125" cy="477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25">
                  <a:extLst>
                    <a:ext uri="{9D8B030D-6E8A-4147-A177-3AD203B41FA5}">
                      <a16:colId xmlns:a16="http://schemas.microsoft.com/office/drawing/2014/main" val="3722717704"/>
                    </a:ext>
                  </a:extLst>
                </a:gridCol>
                <a:gridCol w="1446302">
                  <a:extLst>
                    <a:ext uri="{9D8B030D-6E8A-4147-A177-3AD203B41FA5}">
                      <a16:colId xmlns:a16="http://schemas.microsoft.com/office/drawing/2014/main" val="2399983401"/>
                    </a:ext>
                  </a:extLst>
                </a:gridCol>
                <a:gridCol w="1395663">
                  <a:extLst>
                    <a:ext uri="{9D8B030D-6E8A-4147-A177-3AD203B41FA5}">
                      <a16:colId xmlns:a16="http://schemas.microsoft.com/office/drawing/2014/main" val="4281152306"/>
                    </a:ext>
                  </a:extLst>
                </a:gridCol>
                <a:gridCol w="401053">
                  <a:extLst>
                    <a:ext uri="{9D8B030D-6E8A-4147-A177-3AD203B41FA5}">
                      <a16:colId xmlns:a16="http://schemas.microsoft.com/office/drawing/2014/main" val="2088923495"/>
                    </a:ext>
                  </a:extLst>
                </a:gridCol>
                <a:gridCol w="1284282">
                  <a:extLst>
                    <a:ext uri="{9D8B030D-6E8A-4147-A177-3AD203B41FA5}">
                      <a16:colId xmlns:a16="http://schemas.microsoft.com/office/drawing/2014/main" val="3284012513"/>
                    </a:ext>
                  </a:extLst>
                </a:gridCol>
              </a:tblGrid>
              <a:tr h="308101">
                <a:tc gridSpan="5">
                  <a:txBody>
                    <a:bodyPr/>
                    <a:lstStyle/>
                    <a:p>
                      <a:pPr algn="ctr"/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Tabela I: Pressupostos filosóficos 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461636"/>
                  </a:ext>
                </a:extLst>
              </a:tr>
              <a:tr h="308101">
                <a:tc>
                  <a:txBody>
                    <a:bodyPr/>
                    <a:lstStyle/>
                    <a:p>
                      <a:r>
                        <a:rPr lang="pt-PT" sz="900" b="1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Pressupostos</a:t>
                      </a:r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 b="1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Questões</a:t>
                      </a:r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206350"/>
                  </a:ext>
                </a:extLst>
              </a:tr>
              <a:tr h="308101">
                <a:tc>
                  <a:txBody>
                    <a:bodyPr/>
                    <a:lstStyle/>
                    <a:p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Objetivismo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Subjetivismo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82815"/>
                  </a:ext>
                </a:extLst>
              </a:tr>
              <a:tr h="349119">
                <a:tc rowSpan="2">
                  <a:txBody>
                    <a:bodyPr/>
                    <a:lstStyle/>
                    <a:p>
                      <a:r>
                        <a:rPr lang="pt-PT" sz="900" b="1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Ontologia</a:t>
                      </a:r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Qual a natureza da realidade? 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Real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Nominal / decidida pela convenção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91177"/>
                  </a:ext>
                </a:extLst>
              </a:tr>
              <a:tr h="34911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Como é o mundo?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Externo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Socialmente construído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00146"/>
                  </a:ext>
                </a:extLst>
              </a:tr>
              <a:tr h="531789">
                <a:tc rowSpan="4">
                  <a:txBody>
                    <a:bodyPr/>
                    <a:lstStyle/>
                    <a:p>
                      <a:r>
                        <a:rPr lang="pt-PT" sz="900" b="1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Epistemologia</a:t>
                      </a:r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Como podemos saber o que sabemos?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Adoptando pressupostos do cientista natural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Adoptando pressupostos das Artes e humanidades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52180"/>
                  </a:ext>
                </a:extLst>
              </a:tr>
              <a:tr h="531789">
                <a:tc v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O que é considerado conhecimento aceitável?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Factos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Opiniões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908703"/>
                  </a:ext>
                </a:extLst>
              </a:tr>
              <a:tr h="531789">
                <a:tc v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O que se consideram dados de qualidade?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Números</a:t>
                      </a:r>
                    </a:p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Fenómenos observáveis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Evidências orais, escritas ou visuais</a:t>
                      </a:r>
                    </a:p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Significados atribuíveis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64968"/>
                  </a:ext>
                </a:extLst>
              </a:tr>
              <a:tr h="417835">
                <a:tc vMerge="1">
                  <a:txBody>
                    <a:bodyPr/>
                    <a:lstStyle/>
                    <a:p>
                      <a:endParaRPr lang="pt-PT" sz="11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Que contributos para o conhecimento?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Generalizações tipo leis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pPr algn="ctr"/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Individuais ou de contexto, específicas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21247"/>
                  </a:ext>
                </a:extLst>
              </a:tr>
              <a:tr h="1101564">
                <a:tc>
                  <a:txBody>
                    <a:bodyPr/>
                    <a:lstStyle/>
                    <a:p>
                      <a:r>
                        <a:rPr lang="pt-PT" sz="900" b="1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Axiologia</a:t>
                      </a:r>
                      <a:endParaRPr lang="pt-PT" sz="900" b="1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Qual o papel dos valores na pesquisa? Deve o investigador ser moralmente neutro ou deixar que os seus valores moldem a pesquisa?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Ausência de valores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  <a:sym typeface="Wingdings" panose="05000000000000000000" pitchFamily="2" charset="2"/>
                        </a:rPr>
                        <a:t>↔</a:t>
                      </a:r>
                      <a:endParaRPr lang="pt-PT" sz="90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  <a:p>
                      <a:endParaRPr lang="pt-PT" sz="90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900">
                          <a:solidFill>
                            <a:schemeClr val="tx1"/>
                          </a:solidFill>
                          <a:latin typeface="Segoe UI Light"/>
                          <a:cs typeface="Segoe UI Light"/>
                        </a:rPr>
                        <a:t>Ligado a valores</a:t>
                      </a:r>
                      <a:endParaRPr lang="pt-PT" sz="900" dirty="0">
                        <a:solidFill>
                          <a:schemeClr val="tx1"/>
                        </a:solidFill>
                        <a:latin typeface="Segoe UI Light"/>
                        <a:cs typeface="Segoe UI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31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4056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5CD3FB7A-DB9B-417E-D70B-0FCB17D72AAD}"/>
              </a:ext>
            </a:extLst>
          </p:cNvPr>
          <p:cNvSpPr txBox="1"/>
          <p:nvPr/>
        </p:nvSpPr>
        <p:spPr>
          <a:xfrm>
            <a:off x="8099944" y="6354975"/>
            <a:ext cx="2743200" cy="2616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100" dirty="0">
                <a:latin typeface="Segoe UI Light"/>
                <a:cs typeface="Segoe UI Light"/>
              </a:rPr>
              <a:t>Fonte: Saunders </a:t>
            </a:r>
            <a:r>
              <a:rPr lang="en-US" sz="1100" i="1" dirty="0">
                <a:latin typeface="Segoe UI Light"/>
                <a:cs typeface="Segoe UI Light"/>
              </a:rPr>
              <a:t>et al</a:t>
            </a:r>
            <a:r>
              <a:rPr lang="en-US" sz="1100" dirty="0">
                <a:latin typeface="Segoe UI Light"/>
                <a:cs typeface="Segoe UI Light"/>
              </a:rPr>
              <a:t>. (2019), p.135</a:t>
            </a:r>
            <a:endParaRPr lang="pt-PT" sz="11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179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82F699D-F30D-3C7A-A45A-2EBB020AC50E}"/>
              </a:ext>
            </a:extLst>
          </p:cNvPr>
          <p:cNvSpPr txBox="1"/>
          <p:nvPr/>
        </p:nvSpPr>
        <p:spPr>
          <a:xfrm>
            <a:off x="838200" y="1527244"/>
            <a:ext cx="4455695" cy="34470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000" b="1" dirty="0">
                <a:solidFill>
                  <a:srgbClr val="E73133"/>
                </a:solidFill>
                <a:latin typeface="Segoe UI Light"/>
                <a:cs typeface="Segoe UI Light"/>
              </a:rPr>
              <a:t>Paradigma</a:t>
            </a:r>
          </a:p>
          <a:p>
            <a:pPr algn="just"/>
            <a:r>
              <a:rPr lang="pt-PT" dirty="0">
                <a:latin typeface="Segoe UI Light"/>
                <a:cs typeface="Segoe UI Light"/>
              </a:rPr>
              <a:t>//Conjunto de pressupostos básicos e dados como adquiridos que determinam o quadro de referência, modo de teorizar e modelo de trabalho de um determinado grupo  (</a:t>
            </a:r>
            <a:r>
              <a:rPr lang="pt-PT" dirty="0" err="1">
                <a:latin typeface="Segoe UI Light"/>
                <a:cs typeface="Segoe UI Light"/>
              </a:rPr>
              <a:t>Burrell</a:t>
            </a:r>
            <a:r>
              <a:rPr lang="pt-PT" dirty="0">
                <a:latin typeface="Segoe UI Light"/>
                <a:cs typeface="Segoe UI Light"/>
              </a:rPr>
              <a:t> &amp; Morgan, 2016).</a:t>
            </a:r>
            <a:endParaRPr lang="pt-PT" dirty="0">
              <a:ea typeface="Calibri"/>
              <a:cs typeface="Calibri"/>
            </a:endParaRPr>
          </a:p>
          <a:p>
            <a:pPr algn="just"/>
            <a:endParaRPr lang="en-US" dirty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en-US" dirty="0">
              <a:solidFill>
                <a:schemeClr val="accent4"/>
              </a:solidFill>
              <a:ea typeface="Calibri"/>
              <a:cs typeface="Calibri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en-US" dirty="0">
              <a:solidFill>
                <a:srgbClr val="FFC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en-US" dirty="0">
              <a:solidFill>
                <a:srgbClr val="FFC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Marcador de Posição do Número do Diapositivo 10">
            <a:extLst>
              <a:ext uri="{FF2B5EF4-FFF2-40B4-BE49-F238E27FC236}">
                <a16:creationId xmlns:a16="http://schemas.microsoft.com/office/drawing/2014/main" id="{3F022FEF-530F-4AE1-4DD4-838D216B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6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" name="Picture 2" descr="Gestão - ISEG | Inspiring Future">
            <a:extLst>
              <a:ext uri="{FF2B5EF4-FFF2-40B4-BE49-F238E27FC236}">
                <a16:creationId xmlns:a16="http://schemas.microsoft.com/office/drawing/2014/main" id="{550F3431-9D2F-309D-C811-6D8581223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2F16E09-9162-0DBF-FC90-C5179AEEEC14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5D7F6D56-27AB-D267-B29D-6384CC6A97AF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O tema 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Paradigmas e Filosofias de Investigação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359E47D-1287-F457-AA48-F1ACD3C2F144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</a:p>
        </p:txBody>
      </p: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id="{9BFCDF48-6A0A-5519-DA5C-63D40780F552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96EE3C6-143B-B390-0076-1AB7AEDD5806}"/>
              </a:ext>
            </a:extLst>
          </p:cNvPr>
          <p:cNvSpPr txBox="1"/>
          <p:nvPr/>
        </p:nvSpPr>
        <p:spPr>
          <a:xfrm>
            <a:off x="5837707" y="1912127"/>
            <a:ext cx="6100010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dirty="0">
                <a:latin typeface="Segoe UI Light"/>
                <a:cs typeface="Segoe UI Light"/>
              </a:rPr>
              <a:t>Paradigmas e Filosofias de investigação têm sido termos usados de forma indistinta na Literatura (</a:t>
            </a:r>
            <a:r>
              <a:rPr lang="pt-PT" sz="1800" dirty="0">
                <a:latin typeface="Segoe UI Light"/>
                <a:cs typeface="Segoe UI Light"/>
              </a:rPr>
              <a:t>Saunders </a:t>
            </a:r>
            <a:r>
              <a:rPr lang="pt-PT" sz="1800" i="1" dirty="0" err="1">
                <a:latin typeface="Segoe UI Light"/>
                <a:cs typeface="Segoe UI Light"/>
              </a:rPr>
              <a:t>et</a:t>
            </a:r>
            <a:r>
              <a:rPr lang="pt-PT" sz="1800" i="1" dirty="0">
                <a:latin typeface="Segoe UI Light"/>
                <a:cs typeface="Segoe UI Light"/>
              </a:rPr>
              <a:t> al</a:t>
            </a:r>
            <a:r>
              <a:rPr lang="pt-PT" sz="1800" dirty="0">
                <a:latin typeface="Segoe UI Light"/>
                <a:cs typeface="Segoe UI Light"/>
              </a:rPr>
              <a:t>.</a:t>
            </a:r>
            <a:r>
              <a:rPr lang="pt-PT" dirty="0">
                <a:latin typeface="Segoe UI Light"/>
                <a:cs typeface="Segoe UI Light"/>
              </a:rPr>
              <a:t>, 2019).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Seta: Divisa 21">
            <a:extLst>
              <a:ext uri="{FF2B5EF4-FFF2-40B4-BE49-F238E27FC236}">
                <a16:creationId xmlns:a16="http://schemas.microsoft.com/office/drawing/2014/main" id="{8052AFED-80DF-BCD7-689F-4E022F0FA768}"/>
              </a:ext>
            </a:extLst>
          </p:cNvPr>
          <p:cNvSpPr/>
          <p:nvPr/>
        </p:nvSpPr>
        <p:spPr>
          <a:xfrm>
            <a:off x="5390689" y="2017672"/>
            <a:ext cx="384470" cy="484777"/>
          </a:xfrm>
          <a:prstGeom prst="chevron">
            <a:avLst>
              <a:gd name="adj" fmla="val 82877"/>
            </a:avLst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0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200" y="1701572"/>
            <a:ext cx="7134225" cy="486287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1600" b="1" dirty="0">
                <a:solidFill>
                  <a:srgbClr val="E73133"/>
                </a:solidFill>
                <a:latin typeface="Segoe UI Light"/>
                <a:cs typeface="Segoe UI Light"/>
              </a:rPr>
              <a:t>Paradigma</a:t>
            </a:r>
            <a:r>
              <a:rPr lang="pt-PT" sz="1600" dirty="0">
                <a:latin typeface="Segoe UI Light"/>
                <a:cs typeface="Segoe UI Light"/>
              </a:rPr>
              <a:t> </a:t>
            </a:r>
            <a:endParaRPr lang="pt-PT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pt-PT" sz="1400" dirty="0">
              <a:latin typeface="Segoe UI Light"/>
              <a:cs typeface="Segoe UI Light"/>
            </a:endParaRPr>
          </a:p>
          <a:p>
            <a:pPr algn="just"/>
            <a:r>
              <a:rPr lang="pt-PT" sz="1400" dirty="0">
                <a:latin typeface="Segoe UI Light"/>
                <a:cs typeface="Segoe UI Light"/>
              </a:rPr>
              <a:t>// </a:t>
            </a:r>
            <a:r>
              <a:rPr lang="pt-PT" sz="1400" b="1" dirty="0">
                <a:latin typeface="Segoe UI Light"/>
                <a:cs typeface="Segoe UI Light"/>
              </a:rPr>
              <a:t>Thomas </a:t>
            </a:r>
            <a:r>
              <a:rPr lang="pt-PT" sz="1400" b="1" dirty="0" err="1">
                <a:latin typeface="Segoe UI Light"/>
                <a:cs typeface="Segoe UI Light"/>
              </a:rPr>
              <a:t>Kuhn</a:t>
            </a:r>
            <a:r>
              <a:rPr lang="pt-PT" sz="1400" b="1" dirty="0">
                <a:latin typeface="Segoe UI Light"/>
                <a:cs typeface="Segoe UI Light"/>
              </a:rPr>
              <a:t> </a:t>
            </a:r>
            <a:r>
              <a:rPr lang="pt-PT" sz="1400" dirty="0">
                <a:latin typeface="Segoe UI Light"/>
                <a:cs typeface="Segoe UI Light"/>
              </a:rPr>
              <a:t>é pioneiro no uso do conceito de paradigma aplicado à estrutura das revoluções científicas em 1962 (</a:t>
            </a:r>
            <a:r>
              <a:rPr lang="pt-PT" sz="1400" dirty="0" err="1">
                <a:latin typeface="Segoe UI Light"/>
                <a:cs typeface="Segoe UI Light"/>
              </a:rPr>
              <a:t>Dash</a:t>
            </a:r>
            <a:r>
              <a:rPr lang="pt-PT" sz="1400" dirty="0">
                <a:latin typeface="Segoe UI Light"/>
                <a:cs typeface="Segoe UI Light"/>
              </a:rPr>
              <a:t>, 2005; </a:t>
            </a:r>
            <a:r>
              <a:rPr lang="pt-PT" sz="1400" dirty="0" err="1">
                <a:latin typeface="Segoe UI Light"/>
                <a:cs typeface="Segoe UI Light"/>
              </a:rPr>
              <a:t>Schensul</a:t>
            </a:r>
            <a:r>
              <a:rPr lang="pt-PT" sz="1400" dirty="0">
                <a:latin typeface="Segoe UI Light"/>
                <a:cs typeface="Segoe UI Light"/>
              </a:rPr>
              <a:t>, 2012) </a:t>
            </a:r>
            <a:r>
              <a:rPr lang="pt-PT" sz="1400" b="1" dirty="0">
                <a:latin typeface="Segoe UI Light"/>
                <a:cs typeface="Segoe UI Light"/>
              </a:rPr>
              <a:t>tendo definido paradigma como um grupo integrado de conceitos, variáveis e problemas associados a ferramentas e abordagens metodológicas concordantes </a:t>
            </a:r>
            <a:r>
              <a:rPr lang="pt-PT" sz="1400" dirty="0">
                <a:latin typeface="Segoe UI Light"/>
                <a:cs typeface="Segoe UI Light"/>
              </a:rPr>
              <a:t>(</a:t>
            </a:r>
            <a:r>
              <a:rPr lang="pt-PT" sz="1400" dirty="0" err="1">
                <a:latin typeface="Segoe UI Light"/>
                <a:cs typeface="Segoe UI Light"/>
              </a:rPr>
              <a:t>Kuhn</a:t>
            </a:r>
            <a:r>
              <a:rPr lang="pt-PT" sz="1400" dirty="0">
                <a:latin typeface="Segoe UI Light"/>
                <a:cs typeface="Segoe UI Light"/>
              </a:rPr>
              <a:t>, 1962).</a:t>
            </a:r>
          </a:p>
          <a:p>
            <a:pPr algn="just"/>
            <a:endParaRPr lang="pt-PT" sz="1400" dirty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r>
              <a:rPr lang="pt-PT" sz="1400" dirty="0">
                <a:latin typeface="Segoe UI Light"/>
                <a:cs typeface="Segoe UI Light"/>
              </a:rPr>
              <a:t>// O</a:t>
            </a:r>
            <a:r>
              <a:rPr lang="pt-PT" sz="1400" b="1" dirty="0">
                <a:latin typeface="Segoe UI Light"/>
                <a:cs typeface="Segoe UI Light"/>
              </a:rPr>
              <a:t> paradigma é um modelo base que traduz o conhecimento profundo do que os investigadores observaram</a:t>
            </a:r>
            <a:r>
              <a:rPr lang="pt-PT" sz="1400" dirty="0">
                <a:latin typeface="Segoe UI Light"/>
                <a:cs typeface="Segoe UI Light"/>
              </a:rPr>
              <a:t>, aliado </a:t>
            </a:r>
            <a:r>
              <a:rPr lang="pt-PT" sz="1400" b="1" dirty="0">
                <a:latin typeface="Segoe UI Light"/>
                <a:cs typeface="Segoe UI Light"/>
              </a:rPr>
              <a:t>à forma como compreendem o modelo</a:t>
            </a:r>
            <a:r>
              <a:rPr lang="pt-PT" sz="1400" dirty="0">
                <a:latin typeface="Segoe UI Light"/>
                <a:cs typeface="Segoe UI Light"/>
              </a:rPr>
              <a:t> de um estudo. (</a:t>
            </a:r>
            <a:r>
              <a:rPr lang="pt-PT" sz="1400" dirty="0" err="1">
                <a:latin typeface="Segoe UI Light"/>
                <a:cs typeface="Segoe UI Light"/>
              </a:rPr>
              <a:t>Babbie</a:t>
            </a:r>
            <a:r>
              <a:rPr lang="pt-PT" sz="1400" dirty="0">
                <a:latin typeface="Segoe UI Light"/>
                <a:cs typeface="Segoe UI Light"/>
              </a:rPr>
              <a:t>, 2011).</a:t>
            </a:r>
            <a:endParaRPr lang="pt-PT" dirty="0">
              <a:cs typeface="Calibri" panose="020F0502020204030204"/>
            </a:endParaRPr>
          </a:p>
          <a:p>
            <a:pPr algn="just"/>
            <a:endParaRPr lang="pt-PT" sz="1400" dirty="0">
              <a:latin typeface="Segoe UI Light"/>
              <a:cs typeface="Segoe UI Light"/>
            </a:endParaRPr>
          </a:p>
          <a:p>
            <a:pPr algn="just"/>
            <a:r>
              <a:rPr lang="pt-PT" sz="1400" dirty="0">
                <a:latin typeface="Segoe UI Light"/>
                <a:cs typeface="Segoe UI Light"/>
              </a:rPr>
              <a:t>// Os paradigmas são difíceis de reconhecer porque são</a:t>
            </a:r>
            <a:r>
              <a:rPr lang="pt-PT" sz="1400" b="1" dirty="0">
                <a:latin typeface="Segoe UI Light"/>
                <a:cs typeface="Segoe UI Light"/>
              </a:rPr>
              <a:t> implícitos e dados como adquiridos.</a:t>
            </a:r>
            <a:r>
              <a:rPr lang="pt-PT" sz="1400" dirty="0">
                <a:latin typeface="Segoe UI Light"/>
                <a:cs typeface="Segoe UI Light"/>
              </a:rPr>
              <a:t> (</a:t>
            </a:r>
            <a:r>
              <a:rPr lang="pt-PT" sz="1400" dirty="0" err="1">
                <a:latin typeface="Segoe UI Light"/>
                <a:cs typeface="Segoe UI Light"/>
              </a:rPr>
              <a:t>Babbie</a:t>
            </a:r>
            <a:r>
              <a:rPr lang="pt-PT" sz="1400" dirty="0">
                <a:latin typeface="Segoe UI Light"/>
                <a:cs typeface="Segoe UI Light"/>
              </a:rPr>
              <a:t>, 2014).</a:t>
            </a:r>
          </a:p>
          <a:p>
            <a:pPr algn="just"/>
            <a:endParaRPr lang="pt-PT" sz="1400" dirty="0">
              <a:latin typeface="Segoe UI Light"/>
              <a:cs typeface="Segoe UI Light"/>
            </a:endParaRPr>
          </a:p>
          <a:p>
            <a:pPr algn="just"/>
            <a:r>
              <a:rPr lang="pt-PT" sz="1400" dirty="0">
                <a:latin typeface="Segoe UI Light"/>
                <a:cs typeface="Segoe UI Light"/>
              </a:rPr>
              <a:t>// </a:t>
            </a:r>
            <a:r>
              <a:rPr lang="pt-PT" sz="1400" b="1" dirty="0">
                <a:latin typeface="Segoe UI Light"/>
                <a:cs typeface="Segoe UI Light"/>
              </a:rPr>
              <a:t>Os paradigmas de investigação são crenças filosóficas </a:t>
            </a:r>
            <a:r>
              <a:rPr lang="pt-PT" sz="1400" dirty="0">
                <a:latin typeface="Segoe UI Light"/>
                <a:cs typeface="Segoe UI Light"/>
              </a:rPr>
              <a:t>que suportam</a:t>
            </a:r>
            <a:r>
              <a:rPr lang="pt-PT" sz="1400" b="1" dirty="0">
                <a:latin typeface="Segoe UI Light"/>
                <a:cs typeface="Segoe UI Light"/>
              </a:rPr>
              <a:t>,</a:t>
            </a:r>
            <a:r>
              <a:rPr lang="pt-PT" sz="1400" dirty="0">
                <a:latin typeface="Segoe UI Light"/>
                <a:cs typeface="Segoe UI Light"/>
              </a:rPr>
              <a:t> a nível epistemológico, ontológico e metodológico, </a:t>
            </a:r>
            <a:r>
              <a:rPr lang="pt-PT" sz="1400" b="1" dirty="0">
                <a:latin typeface="Segoe UI Light"/>
                <a:cs typeface="Segoe UI Light"/>
              </a:rPr>
              <a:t>o estudo e a interpretação de conhecimento</a:t>
            </a:r>
            <a:r>
              <a:rPr lang="pt-PT" sz="1400" dirty="0">
                <a:latin typeface="Segoe UI Light"/>
                <a:cs typeface="Segoe UI Light"/>
              </a:rPr>
              <a:t> (Mertens, 2005; Taylor &amp; Mertens, 2013). </a:t>
            </a:r>
          </a:p>
          <a:p>
            <a:pPr algn="just"/>
            <a:endParaRPr lang="pt-PT" sz="1400" dirty="0">
              <a:latin typeface="Segoe UI Light"/>
              <a:cs typeface="Segoe UI Light"/>
            </a:endParaRPr>
          </a:p>
          <a:p>
            <a:pPr algn="just"/>
            <a:r>
              <a:rPr lang="pt-PT" sz="1400" dirty="0">
                <a:latin typeface="Segoe UI Light"/>
                <a:cs typeface="Segoe UI Light"/>
              </a:rPr>
              <a:t>// “Os paradigmas não explicam os fenómenos, mas fornecem as estruturas lógicas dentro das quais as teorias são formadas” (</a:t>
            </a:r>
            <a:r>
              <a:rPr lang="pt-PT" sz="1400" dirty="0" err="1">
                <a:latin typeface="Segoe UI Light"/>
                <a:cs typeface="Segoe UI Light"/>
              </a:rPr>
              <a:t>Babbie</a:t>
            </a:r>
            <a:r>
              <a:rPr lang="pt-PT" sz="1400" dirty="0">
                <a:latin typeface="Segoe UI Light"/>
                <a:cs typeface="Segoe UI Light"/>
              </a:rPr>
              <a:t>, 2014) ; “as teorias são usadas para oferecer as explicações, enquanto </a:t>
            </a:r>
            <a:r>
              <a:rPr lang="pt-PT" sz="1400" b="1" dirty="0">
                <a:latin typeface="Segoe UI Light"/>
                <a:cs typeface="Segoe UI Light"/>
              </a:rPr>
              <a:t>os paradigmas oferecem formas de olhar para as explicações</a:t>
            </a:r>
            <a:r>
              <a:rPr lang="pt-PT" sz="1400" dirty="0">
                <a:latin typeface="Segoe UI Light"/>
                <a:cs typeface="Segoe UI Light"/>
              </a:rPr>
              <a:t>” (</a:t>
            </a:r>
            <a:r>
              <a:rPr lang="pt-PT" sz="1400" dirty="0" err="1">
                <a:latin typeface="Segoe UI Light"/>
                <a:cs typeface="Segoe UI Light"/>
              </a:rPr>
              <a:t>Babbie</a:t>
            </a:r>
            <a:r>
              <a:rPr lang="pt-PT" sz="1400" dirty="0">
                <a:latin typeface="Segoe UI Light"/>
                <a:cs typeface="Segoe UI Light"/>
              </a:rPr>
              <a:t>, 2014).</a:t>
            </a:r>
            <a:endParaRPr lang="pt-PT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502E3F0-528C-3DB5-2C2B-02CBC72A8CC2}"/>
              </a:ext>
            </a:extLst>
          </p:cNvPr>
          <p:cNvSpPr txBox="1"/>
          <p:nvPr/>
        </p:nvSpPr>
        <p:spPr>
          <a:xfrm>
            <a:off x="8217176" y="1704974"/>
            <a:ext cx="3650974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2800" i="1" dirty="0">
                <a:latin typeface="Segoe UI Light"/>
                <a:cs typeface="Segoe UI Light"/>
              </a:rPr>
              <a:t>Research </a:t>
            </a:r>
            <a:r>
              <a:rPr lang="pt-PT" sz="2800" i="1" dirty="0" err="1">
                <a:latin typeface="Segoe UI Light"/>
                <a:cs typeface="Segoe UI Light"/>
              </a:rPr>
              <a:t>paradigms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represent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the</a:t>
            </a:r>
            <a:r>
              <a:rPr lang="pt-PT" sz="2800" i="1" dirty="0">
                <a:latin typeface="Segoe UI Light"/>
                <a:cs typeface="Segoe UI Light"/>
              </a:rPr>
              <a:t> “mental </a:t>
            </a:r>
            <a:r>
              <a:rPr lang="pt-PT" sz="2800" i="1" dirty="0" err="1">
                <a:latin typeface="Segoe UI Light"/>
                <a:cs typeface="Segoe UI Light"/>
              </a:rPr>
              <a:t>window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through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which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the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researcher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views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the</a:t>
            </a:r>
            <a:r>
              <a:rPr lang="pt-PT" sz="2800" i="1" dirty="0">
                <a:latin typeface="Segoe UI Light"/>
                <a:cs typeface="Segoe UI Light"/>
              </a:rPr>
              <a:t> </a:t>
            </a:r>
            <a:r>
              <a:rPr lang="pt-PT" sz="2800" i="1" dirty="0" err="1">
                <a:latin typeface="Segoe UI Light"/>
                <a:cs typeface="Segoe UI Light"/>
              </a:rPr>
              <a:t>world</a:t>
            </a:r>
            <a:r>
              <a:rPr lang="pt-PT" sz="2800" i="1" dirty="0">
                <a:latin typeface="Segoe UI Light"/>
                <a:cs typeface="Segoe UI Light"/>
              </a:rPr>
              <a:t>” </a:t>
            </a:r>
            <a:r>
              <a:rPr lang="pt-PT" sz="2800" dirty="0">
                <a:latin typeface="Segoe UI Light"/>
                <a:cs typeface="Segoe UI Light"/>
              </a:rPr>
              <a:t>(</a:t>
            </a:r>
            <a:r>
              <a:rPr lang="pt-PT" sz="2800" dirty="0" err="1">
                <a:latin typeface="Segoe UI Light"/>
                <a:cs typeface="Segoe UI Light"/>
              </a:rPr>
              <a:t>Bailey</a:t>
            </a:r>
            <a:r>
              <a:rPr lang="pt-PT" sz="2800" dirty="0">
                <a:latin typeface="Segoe UI Light"/>
                <a:cs typeface="Segoe UI Light"/>
              </a:rPr>
              <a:t>, 1982).</a:t>
            </a:r>
            <a:endParaRPr lang="en-US" dirty="0">
              <a:latin typeface="Segoe UI Light"/>
              <a:cs typeface="Segoe UI Light"/>
            </a:endParaRP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0EE1804-6F4B-CD5B-3694-F90259BF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7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Picture 2" descr="Gestão - ISEG | Inspiring Future">
            <a:extLst>
              <a:ext uri="{FF2B5EF4-FFF2-40B4-BE49-F238E27FC236}">
                <a16:creationId xmlns:a16="http://schemas.microsoft.com/office/drawing/2014/main" id="{34897501-C1E8-B301-53CB-FA2116D7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A0A75E3-E4C5-9AE4-698B-52C53CD9CD9B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E102D01-A42D-F231-9C6E-31B6F9272486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Paradigmas de Investigação|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Conceito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7F67DC-E81A-6BD3-8327-A049BB2AF891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id="{9306FEBD-4ACE-08A3-8022-5185D3153220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0DF696-777E-B574-C510-864EA2D2B546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97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838200" y="1690687"/>
            <a:ext cx="10386124" cy="32316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t-PT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r>
              <a:rPr lang="pt-PT" sz="2800" dirty="0">
                <a:latin typeface="Segoe UI Light"/>
                <a:cs typeface="Segoe UI Light"/>
              </a:rPr>
              <a:t>“</a:t>
            </a:r>
            <a:r>
              <a:rPr lang="pt-PT" sz="2800" i="1" dirty="0">
                <a:latin typeface="Segoe UI Light"/>
                <a:cs typeface="Segoe UI Light"/>
              </a:rPr>
              <a:t>Conduzir investigação sobre o comportamento humano requer a adoção de um paradigma de investigação com o objetivo de </a:t>
            </a:r>
            <a:r>
              <a:rPr lang="pt-PT" sz="2800" b="1" i="1" dirty="0">
                <a:latin typeface="Segoe UI Light"/>
                <a:cs typeface="Segoe UI Light"/>
              </a:rPr>
              <a:t>credibilizar </a:t>
            </a:r>
            <a:r>
              <a:rPr lang="pt-PT" sz="2800" i="1" dirty="0">
                <a:latin typeface="Segoe UI Light"/>
                <a:cs typeface="Segoe UI Light"/>
              </a:rPr>
              <a:t>e </a:t>
            </a:r>
            <a:r>
              <a:rPr lang="pt-PT" sz="2800" b="1" i="1" dirty="0">
                <a:latin typeface="Segoe UI Light"/>
                <a:cs typeface="Segoe UI Light"/>
              </a:rPr>
              <a:t>generalizar </a:t>
            </a:r>
            <a:r>
              <a:rPr lang="pt-PT" sz="2800" i="1" dirty="0">
                <a:latin typeface="Segoe UI Light"/>
                <a:cs typeface="Segoe UI Light"/>
              </a:rPr>
              <a:t>o estudo</a:t>
            </a:r>
            <a:r>
              <a:rPr lang="pt-PT" sz="2800" dirty="0">
                <a:latin typeface="Segoe UI Light"/>
                <a:cs typeface="Segoe UI Light"/>
              </a:rPr>
              <a:t>” (</a:t>
            </a:r>
            <a:r>
              <a:rPr lang="pt-PT" sz="2800" err="1">
                <a:latin typeface="Segoe UI Light"/>
                <a:cs typeface="Segoe UI Light"/>
              </a:rPr>
              <a:t>Kankam</a:t>
            </a:r>
            <a:r>
              <a:rPr lang="pt-PT" sz="2800" dirty="0">
                <a:latin typeface="Segoe UI Light"/>
                <a:cs typeface="Segoe UI Light"/>
              </a:rPr>
              <a:t>, 2019), a par de “</a:t>
            </a:r>
            <a:r>
              <a:rPr lang="pt-PT" sz="2800" i="1" dirty="0">
                <a:latin typeface="Segoe UI Light"/>
                <a:cs typeface="Segoe UI Light"/>
              </a:rPr>
              <a:t>estabelecer as </a:t>
            </a:r>
            <a:r>
              <a:rPr lang="pt-PT" sz="2800" b="1" i="1" dirty="0">
                <a:latin typeface="Segoe UI Light"/>
                <a:cs typeface="Segoe UI Light"/>
              </a:rPr>
              <a:t>bases da adoção do design e metodologia de investigação</a:t>
            </a:r>
            <a:r>
              <a:rPr lang="pt-PT" sz="2800" i="1" dirty="0">
                <a:latin typeface="Segoe UI Light"/>
                <a:cs typeface="Segoe UI Light"/>
              </a:rPr>
              <a:t>" </a:t>
            </a:r>
            <a:r>
              <a:rPr lang="pt-PT" sz="2800" dirty="0">
                <a:latin typeface="Segoe UI Light"/>
                <a:cs typeface="Segoe UI Light"/>
              </a:rPr>
              <a:t>(</a:t>
            </a:r>
            <a:r>
              <a:rPr lang="pt-PT" sz="2800" err="1">
                <a:latin typeface="Segoe UI Light"/>
                <a:cs typeface="Segoe UI Light"/>
              </a:rPr>
              <a:t>Easterby</a:t>
            </a:r>
            <a:r>
              <a:rPr lang="pt-PT" sz="2800" dirty="0">
                <a:latin typeface="Segoe UI Light"/>
                <a:cs typeface="Segoe UI Light"/>
              </a:rPr>
              <a:t>-Smith </a:t>
            </a:r>
            <a:r>
              <a:rPr lang="pt-PT" sz="2800" i="1" err="1">
                <a:latin typeface="Segoe UI Light"/>
                <a:cs typeface="Segoe UI Light"/>
              </a:rPr>
              <a:t>et</a:t>
            </a:r>
            <a:r>
              <a:rPr lang="pt-PT" sz="2800" i="1" dirty="0">
                <a:latin typeface="Segoe UI Light"/>
                <a:cs typeface="Segoe UI Light"/>
              </a:rPr>
              <a:t> al.</a:t>
            </a:r>
            <a:r>
              <a:rPr lang="pt-PT" sz="2800" dirty="0">
                <a:latin typeface="Segoe UI Light"/>
                <a:cs typeface="Segoe UI Light"/>
              </a:rPr>
              <a:t>, 2002).</a:t>
            </a:r>
          </a:p>
          <a:p>
            <a:pPr algn="just"/>
            <a:endParaRPr lang="pt-PT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pt-PT" sz="1600" dirty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pt-PT" sz="16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0116628-D438-AF99-8ECD-3C88F78F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8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Picture 2" descr="Gestão - ISEG | Inspiring Future">
            <a:extLst>
              <a:ext uri="{FF2B5EF4-FFF2-40B4-BE49-F238E27FC236}">
                <a16:creationId xmlns:a16="http://schemas.microsoft.com/office/drawing/2014/main" id="{1A77E01D-D91B-79E6-F7E5-8E43DE55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C0D17ED-1BF6-4A58-EA33-04D16E0C5C9E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FBE5D43-A4B8-1855-9BF3-64925233193A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Paradigmas de Investigação|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Importância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223C41-D179-68D9-BF2E-2592EE450C24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</a:p>
        </p:txBody>
      </p: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EC8F4ABA-9915-EEB9-98C2-7C6E44853BD9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F350660-A68D-8DF4-2AC5-6B8BCF2649E7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17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6DAABA3-58B1-F39F-83A1-1A50AA90D4FF}"/>
              </a:ext>
            </a:extLst>
          </p:cNvPr>
          <p:cNvSpPr txBox="1"/>
          <p:nvPr/>
        </p:nvSpPr>
        <p:spPr>
          <a:xfrm>
            <a:off x="544286" y="1852765"/>
            <a:ext cx="3465739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PT" sz="1600" dirty="0">
                <a:latin typeface="Segoe UI Light"/>
                <a:cs typeface="Segoe UI Light"/>
              </a:rPr>
              <a:t>Na prática existe alguma confusão a aplicação de paradigmas na investigação e </a:t>
            </a:r>
            <a:r>
              <a:rPr lang="pt-PT" sz="1600" dirty="0" err="1">
                <a:latin typeface="Segoe UI Light"/>
                <a:cs typeface="Segoe UI Light"/>
              </a:rPr>
              <a:t>Kankam</a:t>
            </a:r>
            <a:r>
              <a:rPr lang="pt-PT" sz="1600" dirty="0">
                <a:latin typeface="Segoe UI Light"/>
                <a:cs typeface="Segoe UI Light"/>
              </a:rPr>
              <a:t> (2019) propõe que esta confusão resulta do uso quotidiano do termo e da ausência de alinhamento académico na definição de paradigma no que se refere à sua descrição, contornos e aplicações.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066CD0A-1985-22F8-F11D-CA54CA84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58C4-80A4-430C-B28E-8F743836ABFB}" type="slidenum">
              <a:rPr lang="pt-PT" smtClean="0">
                <a:latin typeface="Segoe UI Light" panose="020B0502040204020203" pitchFamily="34" charset="0"/>
                <a:cs typeface="Segoe UI Light" panose="020B0502040204020203" pitchFamily="34" charset="0"/>
              </a:rPr>
              <a:t>9</a:t>
            </a:fld>
            <a:endParaRPr lang="pt-PT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2" descr="Gestão - ISEG | Inspiring Future">
            <a:extLst>
              <a:ext uri="{FF2B5EF4-FFF2-40B4-BE49-F238E27FC236}">
                <a16:creationId xmlns:a16="http://schemas.microsoft.com/office/drawing/2014/main" id="{A30F34B9-52CF-46E5-FBA9-38DC7D235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872" y="0"/>
            <a:ext cx="1133128" cy="113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EDE6E88-706A-BE66-FD72-795FA1D51920}"/>
              </a:ext>
            </a:extLst>
          </p:cNvPr>
          <p:cNvSpPr txBox="1"/>
          <p:nvPr/>
        </p:nvSpPr>
        <p:spPr>
          <a:xfrm>
            <a:off x="153539" y="6425377"/>
            <a:ext cx="9851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</a:rPr>
              <a:t>Programa de Doutoramento em Gestão | 2023-2024 | Metodologia de Investigação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0E59CC0-DE64-1746-47D9-D9355801AA04}"/>
              </a:ext>
            </a:extLst>
          </p:cNvPr>
          <p:cNvSpPr txBox="1">
            <a:spLocks/>
          </p:cNvSpPr>
          <p:nvPr/>
        </p:nvSpPr>
        <p:spPr>
          <a:xfrm>
            <a:off x="1109836" y="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>
                <a:latin typeface="Segoe UI Light" panose="020B0502040204020203" pitchFamily="34" charset="0"/>
                <a:cs typeface="Segoe UI Light" panose="020B0502040204020203" pitchFamily="34" charset="0"/>
              </a:rPr>
              <a:t>Paradigmas de Investigação| </a:t>
            </a:r>
            <a:r>
              <a:rPr lang="pt-PT" sz="3200">
                <a:latin typeface="Segoe UI Light" panose="020B0502040204020203" pitchFamily="34" charset="0"/>
                <a:cs typeface="Segoe UI Light" panose="020B0502040204020203" pitchFamily="34" charset="0"/>
              </a:rPr>
              <a:t>Problema</a:t>
            </a:r>
            <a:endParaRPr lang="pt-PT" sz="40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350E3-B529-C32D-CFFB-D8090847AA00}"/>
              </a:ext>
            </a:extLst>
          </p:cNvPr>
          <p:cNvSpPr/>
          <p:nvPr/>
        </p:nvSpPr>
        <p:spPr>
          <a:xfrm>
            <a:off x="446563" y="416280"/>
            <a:ext cx="463826" cy="450574"/>
          </a:xfrm>
          <a:prstGeom prst="ellipse">
            <a:avLst/>
          </a:prstGeom>
          <a:solidFill>
            <a:srgbClr val="E73133"/>
          </a:solidFill>
          <a:ln>
            <a:solidFill>
              <a:srgbClr val="E735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F57D86AA-0184-6141-78FE-3961B230227C}"/>
              </a:ext>
            </a:extLst>
          </p:cNvPr>
          <p:cNvCxnSpPr/>
          <p:nvPr/>
        </p:nvCxnSpPr>
        <p:spPr>
          <a:xfrm>
            <a:off x="446563" y="1086659"/>
            <a:ext cx="10386124" cy="0"/>
          </a:xfrm>
          <a:prstGeom prst="line">
            <a:avLst/>
          </a:prstGeom>
          <a:ln w="38100">
            <a:solidFill>
              <a:srgbClr val="E7353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3F1ABFF-9DE8-CB6C-4779-ABCE0AB0C452}"/>
              </a:ext>
            </a:extLst>
          </p:cNvPr>
          <p:cNvSpPr txBox="1"/>
          <p:nvPr/>
        </p:nvSpPr>
        <p:spPr>
          <a:xfrm>
            <a:off x="4462912" y="3424204"/>
            <a:ext cx="637654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b="1" dirty="0">
                <a:solidFill>
                  <a:srgbClr val="E73133"/>
                </a:solidFill>
                <a:latin typeface="Segoe UI Light"/>
                <a:cs typeface="Segoe UI"/>
              </a:rPr>
              <a:t>Este estudo propõe-se colmatar esse gap: </a:t>
            </a:r>
            <a:endParaRPr lang="en-US" sz="2000" dirty="0">
              <a:ea typeface="Calibri"/>
              <a:cs typeface="Calibri"/>
            </a:endParaRPr>
          </a:p>
          <a:p>
            <a:pPr algn="just"/>
            <a:r>
              <a:rPr lang="pt-PT" dirty="0">
                <a:latin typeface="Segoe UI Light"/>
                <a:cs typeface="Segoe UI"/>
              </a:rPr>
              <a:t>// focando-se numa abordagem sobre a d</a:t>
            </a:r>
            <a:r>
              <a:rPr lang="pt-PT" b="1" dirty="0">
                <a:latin typeface="Segoe UI Light"/>
                <a:cs typeface="Segoe UI"/>
              </a:rPr>
              <a:t>iscussão de paradigmas de investigação especificamente centrada na disciplina, </a:t>
            </a:r>
            <a:r>
              <a:rPr lang="pt-PT" dirty="0">
                <a:latin typeface="Segoe UI Light"/>
                <a:cs typeface="Segoe UI"/>
              </a:rPr>
              <a:t>de forma a guiar investigadores na aplicação de paradigmas no seu campo de estudo. ​</a:t>
            </a:r>
            <a:endParaRPr lang="pt-PT" dirty="0">
              <a:ea typeface="Calibri"/>
              <a:cs typeface="Calibri"/>
            </a:endParaRPr>
          </a:p>
          <a:p>
            <a:pPr algn="just"/>
            <a:r>
              <a:rPr lang="pt-PT" dirty="0">
                <a:latin typeface="Segoe UI Light"/>
                <a:cs typeface="Segoe UI"/>
              </a:rPr>
              <a:t>​</a:t>
            </a:r>
          </a:p>
          <a:p>
            <a:pPr algn="just"/>
            <a:r>
              <a:rPr lang="pt-PT" b="1" dirty="0">
                <a:latin typeface="Segoe UI Light"/>
                <a:cs typeface="Segoe UI"/>
              </a:rPr>
              <a:t>Proposta:</a:t>
            </a:r>
            <a:r>
              <a:rPr lang="pt-PT" dirty="0">
                <a:latin typeface="Segoe UI Light"/>
                <a:cs typeface="Segoe UI"/>
              </a:rPr>
              <a:t> situar esta discussão dos paradigmas no contexto da </a:t>
            </a:r>
            <a:r>
              <a:rPr lang="pt-PT" i="1" dirty="0" err="1">
                <a:latin typeface="Segoe UI Light"/>
                <a:cs typeface="Segoe UI"/>
              </a:rPr>
              <a:t>Information</a:t>
            </a:r>
            <a:r>
              <a:rPr lang="pt-PT" i="1" dirty="0">
                <a:latin typeface="Segoe UI Light"/>
                <a:cs typeface="Segoe UI"/>
              </a:rPr>
              <a:t> Research</a:t>
            </a:r>
            <a:r>
              <a:rPr lang="pt-PT" i="1" dirty="0">
                <a:solidFill>
                  <a:srgbClr val="FFC000"/>
                </a:solidFill>
                <a:latin typeface="Segoe UI Light"/>
                <a:cs typeface="Segoe UI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10BEF-96C8-BB22-2D37-216C01A20CEF}"/>
              </a:ext>
            </a:extLst>
          </p:cNvPr>
          <p:cNvSpPr txBox="1"/>
          <p:nvPr/>
        </p:nvSpPr>
        <p:spPr>
          <a:xfrm>
            <a:off x="446315" y="1197429"/>
            <a:ext cx="1012371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1200" err="1">
                <a:latin typeface="Segoe UI Light"/>
                <a:cs typeface="Segoe UI Light"/>
              </a:rPr>
              <a:t>Kankam</a:t>
            </a:r>
            <a:r>
              <a:rPr lang="pt-PT" sz="1200" dirty="0">
                <a:latin typeface="Segoe UI Light"/>
                <a:cs typeface="Segoe UI Light"/>
              </a:rPr>
              <a:t>, P.K. (2019). </a:t>
            </a:r>
            <a:r>
              <a:rPr lang="pt-PT" sz="1200" err="1">
                <a:latin typeface="Segoe UI Light"/>
                <a:cs typeface="Segoe UI Light"/>
              </a:rPr>
              <a:t>The</a:t>
            </a:r>
            <a:r>
              <a:rPr lang="pt-PT" sz="1200" dirty="0">
                <a:latin typeface="Segoe UI Light"/>
                <a:cs typeface="Segoe UI Light"/>
              </a:rPr>
              <a:t> use </a:t>
            </a:r>
            <a:r>
              <a:rPr lang="pt-PT" sz="1200" err="1">
                <a:latin typeface="Segoe UI Light"/>
                <a:cs typeface="Segoe UI Light"/>
              </a:rPr>
              <a:t>of</a:t>
            </a:r>
            <a:r>
              <a:rPr lang="pt-PT" sz="1200" dirty="0">
                <a:latin typeface="Segoe UI Light"/>
                <a:cs typeface="Segoe UI Light"/>
              </a:rPr>
              <a:t> </a:t>
            </a:r>
            <a:r>
              <a:rPr lang="pt-PT" sz="1200" err="1">
                <a:latin typeface="Segoe UI Light"/>
                <a:cs typeface="Segoe UI Light"/>
              </a:rPr>
              <a:t>paradigms</a:t>
            </a:r>
            <a:r>
              <a:rPr lang="pt-PT" sz="1200" dirty="0">
                <a:latin typeface="Segoe UI Light"/>
                <a:cs typeface="Segoe UI Light"/>
              </a:rPr>
              <a:t> in </a:t>
            </a:r>
            <a:r>
              <a:rPr lang="pt-PT" sz="1200" err="1">
                <a:latin typeface="Segoe UI Light"/>
                <a:cs typeface="Segoe UI Light"/>
              </a:rPr>
              <a:t>information</a:t>
            </a:r>
            <a:r>
              <a:rPr lang="pt-PT" sz="1200" dirty="0">
                <a:latin typeface="Segoe UI Light"/>
                <a:cs typeface="Segoe UI Light"/>
              </a:rPr>
              <a:t> research. </a:t>
            </a:r>
            <a:r>
              <a:rPr lang="pt-PT" sz="1200" i="1" err="1">
                <a:latin typeface="Segoe UI Light"/>
                <a:cs typeface="Segoe UI Light"/>
              </a:rPr>
              <a:t>Library</a:t>
            </a:r>
            <a:r>
              <a:rPr lang="pt-PT" sz="1200" i="1" dirty="0">
                <a:latin typeface="Segoe UI Light"/>
                <a:cs typeface="Segoe UI Light"/>
              </a:rPr>
              <a:t> &amp; </a:t>
            </a:r>
            <a:r>
              <a:rPr lang="pt-PT" sz="1200" i="1" err="1">
                <a:latin typeface="Segoe UI Light"/>
                <a:cs typeface="Segoe UI Light"/>
              </a:rPr>
              <a:t>Information</a:t>
            </a:r>
            <a:r>
              <a:rPr lang="pt-PT" sz="1200" i="1" dirty="0">
                <a:latin typeface="Segoe UI Light"/>
                <a:cs typeface="Segoe UI Light"/>
              </a:rPr>
              <a:t> </a:t>
            </a:r>
            <a:r>
              <a:rPr lang="pt-PT" sz="1200" i="1" err="1">
                <a:latin typeface="Segoe UI Light"/>
                <a:cs typeface="Segoe UI Light"/>
              </a:rPr>
              <a:t>Science</a:t>
            </a:r>
            <a:r>
              <a:rPr lang="pt-PT" sz="1200" i="1" dirty="0">
                <a:latin typeface="Segoe UI Light"/>
                <a:cs typeface="Segoe UI Light"/>
              </a:rPr>
              <a:t> Research </a:t>
            </a:r>
            <a:r>
              <a:rPr lang="pt-PT" sz="1200" dirty="0">
                <a:latin typeface="Segoe UI Light"/>
                <a:cs typeface="Segoe UI Light"/>
              </a:rPr>
              <a:t>41(2),  85–92.</a:t>
            </a:r>
            <a:endParaRPr lang="en-US" sz="1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1B6FFF-DBB6-EE4C-0E8D-AF9601787B6E}"/>
              </a:ext>
            </a:extLst>
          </p:cNvPr>
          <p:cNvSpPr txBox="1"/>
          <p:nvPr/>
        </p:nvSpPr>
        <p:spPr>
          <a:xfrm>
            <a:off x="4463143" y="1850571"/>
            <a:ext cx="661213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sz="1600" b="1" dirty="0">
                <a:latin typeface="Segoe UI Light"/>
                <a:cs typeface="Segoe UI"/>
              </a:rPr>
              <a:t>Maioria dos estudos:</a:t>
            </a:r>
            <a:r>
              <a:rPr lang="en-US" sz="1600" b="1" dirty="0">
                <a:latin typeface="Segoe UI Light"/>
                <a:cs typeface="Segoe UI"/>
              </a:rPr>
              <a:t>​</a:t>
            </a:r>
          </a:p>
          <a:p>
            <a:pPr algn="just"/>
            <a:r>
              <a:rPr lang="pt-PT" sz="1600" dirty="0">
                <a:latin typeface="Segoe UI Light"/>
                <a:cs typeface="Segoe UI"/>
              </a:rPr>
              <a:t>_debruça-se sobre explicações e usos de paradigmas de investigação como forma de expandir a compreensão para a sua </a:t>
            </a:r>
            <a:r>
              <a:rPr lang="pt-PT" sz="1600" dirty="0" err="1">
                <a:latin typeface="Segoe UI Light"/>
                <a:cs typeface="Segoe UI"/>
              </a:rPr>
              <a:t>correcta</a:t>
            </a:r>
            <a:r>
              <a:rPr lang="pt-PT" sz="1600" dirty="0">
                <a:latin typeface="Segoe UI Light"/>
                <a:cs typeface="Segoe UI"/>
              </a:rPr>
              <a:t> aplicação;</a:t>
            </a:r>
            <a:r>
              <a:rPr lang="en-US" sz="1600" dirty="0">
                <a:latin typeface="Segoe UI Light"/>
                <a:cs typeface="Segoe UI"/>
              </a:rPr>
              <a:t>​</a:t>
            </a:r>
          </a:p>
          <a:p>
            <a:pPr algn="just"/>
            <a:r>
              <a:rPr lang="pt-PT" sz="1600" dirty="0">
                <a:latin typeface="Segoe UI Light"/>
                <a:cs typeface="Segoe UI"/>
              </a:rPr>
              <a:t>_ Mas focam-se  </a:t>
            </a:r>
            <a:r>
              <a:rPr lang="pt-PT" sz="1600" b="1" dirty="0">
                <a:latin typeface="Segoe UI Light"/>
                <a:cs typeface="Segoe UI"/>
              </a:rPr>
              <a:t>pouco na disciplina.</a:t>
            </a:r>
          </a:p>
        </p:txBody>
      </p:sp>
    </p:spTree>
    <p:extLst>
      <p:ext uri="{BB962C8B-B14F-4D97-AF65-F5344CB8AC3E}">
        <p14:creationId xmlns:p14="http://schemas.microsoft.com/office/powerpoint/2010/main" val="1714940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4806</Words>
  <Application>Microsoft Office PowerPoint</Application>
  <PresentationFormat>Widescreen</PresentationFormat>
  <Paragraphs>407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</vt:lpstr>
      <vt:lpstr>Calibri</vt:lpstr>
      <vt:lpstr>Calibri Light</vt:lpstr>
      <vt:lpstr>Segoe UI Light</vt:lpstr>
      <vt:lpstr>Tema do Office</vt:lpstr>
      <vt:lpstr>“The Use of Paradigms in Information Research” Philip Kwaku Kankam (2019)  -apresentação e discussão-</vt:lpstr>
      <vt:lpstr>O que vamos abordar</vt:lpstr>
      <vt:lpstr>O tema | Ponto de partida</vt:lpstr>
      <vt:lpstr>O tema | Ponto de partida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Agradecemos a vossa atenção!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Tomás NA</dc:creator>
  <cp:lastModifiedBy>CARLA CURADO</cp:lastModifiedBy>
  <cp:revision>16</cp:revision>
  <dcterms:created xsi:type="dcterms:W3CDTF">2013-07-15T20:26:40Z</dcterms:created>
  <dcterms:modified xsi:type="dcterms:W3CDTF">2023-10-16T23:50:45Z</dcterms:modified>
</cp:coreProperties>
</file>